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7" r:id="rId2"/>
    <p:sldId id="268" r:id="rId3"/>
    <p:sldId id="292" r:id="rId4"/>
    <p:sldId id="295" r:id="rId5"/>
    <p:sldId id="294" r:id="rId6"/>
    <p:sldId id="297" r:id="rId7"/>
    <p:sldId id="296" r:id="rId8"/>
    <p:sldId id="298" r:id="rId9"/>
    <p:sldId id="299" r:id="rId10"/>
    <p:sldId id="301" r:id="rId11"/>
    <p:sldId id="300" r:id="rId12"/>
    <p:sldId id="302" r:id="rId13"/>
    <p:sldId id="303" r:id="rId14"/>
    <p:sldId id="304" r:id="rId15"/>
    <p:sldId id="306" r:id="rId16"/>
    <p:sldId id="307" r:id="rId17"/>
    <p:sldId id="310" r:id="rId18"/>
    <p:sldId id="311" r:id="rId19"/>
    <p:sldId id="319" r:id="rId20"/>
    <p:sldId id="325" r:id="rId21"/>
    <p:sldId id="329" r:id="rId22"/>
    <p:sldId id="33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192C76"/>
    <a:srgbClr val="3890C2"/>
    <a:srgbClr val="242424"/>
    <a:srgbClr val="24C6DB"/>
    <a:srgbClr val="F8F8F8"/>
    <a:srgbClr val="F5F5F5"/>
    <a:srgbClr val="45BDD6"/>
    <a:srgbClr val="15234F"/>
    <a:srgbClr val="2123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9" autoAdjust="0"/>
    <p:restoredTop sz="96271"/>
  </p:normalViewPr>
  <p:slideViewPr>
    <p:cSldViewPr snapToGrid="0" showGuides="1">
      <p:cViewPr varScale="1">
        <p:scale>
          <a:sx n="162" d="100"/>
          <a:sy n="162" d="100"/>
        </p:scale>
        <p:origin x="316" y="92"/>
      </p:cViewPr>
      <p:guideLst/>
    </p:cSldViewPr>
  </p:slideViewPr>
  <p:notesTextViewPr>
    <p:cViewPr>
      <p:scale>
        <a:sx n="1" d="1"/>
        <a:sy n="1" d="1"/>
      </p:scale>
      <p:origin x="0" y="0"/>
    </p:cViewPr>
  </p:notesTextViewPr>
  <p:sorterViewPr>
    <p:cViewPr>
      <p:scale>
        <a:sx n="173" d="100"/>
        <a:sy n="173"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82BC3-C9C3-4B8C-AD89-8C0B7CB59FF0}" type="datetimeFigureOut">
              <a:rPr lang="zh-CN" altLang="en-US" smtClean="0"/>
              <a:t>2023/7/17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1C7B4-9605-4599-B96E-08FF27C139CA}" type="slidenum">
              <a:rPr lang="zh-CN" altLang="en-US" smtClean="0"/>
              <a:t>‹#›</a:t>
            </a:fld>
            <a:endParaRPr lang="zh-CN" altLang="en-US"/>
          </a:p>
        </p:txBody>
      </p:sp>
    </p:spTree>
    <p:extLst>
      <p:ext uri="{BB962C8B-B14F-4D97-AF65-F5344CB8AC3E}">
        <p14:creationId xmlns:p14="http://schemas.microsoft.com/office/powerpoint/2010/main" val="1147364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1</a:t>
            </a:fld>
            <a:endParaRPr lang="zh-CN" altLang="en-US"/>
          </a:p>
        </p:txBody>
      </p:sp>
    </p:spTree>
    <p:extLst>
      <p:ext uri="{BB962C8B-B14F-4D97-AF65-F5344CB8AC3E}">
        <p14:creationId xmlns:p14="http://schemas.microsoft.com/office/powerpoint/2010/main" val="248737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2</a:t>
            </a:fld>
            <a:endParaRPr lang="zh-CN" altLang="en-US"/>
          </a:p>
        </p:txBody>
      </p:sp>
    </p:spTree>
    <p:extLst>
      <p:ext uri="{BB962C8B-B14F-4D97-AF65-F5344CB8AC3E}">
        <p14:creationId xmlns:p14="http://schemas.microsoft.com/office/powerpoint/2010/main" val="2611413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3</a:t>
            </a:fld>
            <a:endParaRPr lang="zh-CN" altLang="en-US"/>
          </a:p>
        </p:txBody>
      </p:sp>
    </p:spTree>
    <p:extLst>
      <p:ext uri="{BB962C8B-B14F-4D97-AF65-F5344CB8AC3E}">
        <p14:creationId xmlns:p14="http://schemas.microsoft.com/office/powerpoint/2010/main" val="230566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4</a:t>
            </a:fld>
            <a:endParaRPr lang="zh-CN" altLang="en-US"/>
          </a:p>
        </p:txBody>
      </p:sp>
    </p:spTree>
    <p:extLst>
      <p:ext uri="{BB962C8B-B14F-4D97-AF65-F5344CB8AC3E}">
        <p14:creationId xmlns:p14="http://schemas.microsoft.com/office/powerpoint/2010/main" val="3163128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5</a:t>
            </a:fld>
            <a:endParaRPr lang="zh-CN" altLang="en-US"/>
          </a:p>
        </p:txBody>
      </p:sp>
    </p:spTree>
    <p:extLst>
      <p:ext uri="{BB962C8B-B14F-4D97-AF65-F5344CB8AC3E}">
        <p14:creationId xmlns:p14="http://schemas.microsoft.com/office/powerpoint/2010/main" val="778285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6</a:t>
            </a:fld>
            <a:endParaRPr lang="zh-CN" altLang="en-US"/>
          </a:p>
        </p:txBody>
      </p:sp>
    </p:spTree>
    <p:extLst>
      <p:ext uri="{BB962C8B-B14F-4D97-AF65-F5344CB8AC3E}">
        <p14:creationId xmlns:p14="http://schemas.microsoft.com/office/powerpoint/2010/main" val="1176838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7</a:t>
            </a:fld>
            <a:endParaRPr lang="zh-CN" altLang="en-US"/>
          </a:p>
        </p:txBody>
      </p:sp>
    </p:spTree>
    <p:extLst>
      <p:ext uri="{BB962C8B-B14F-4D97-AF65-F5344CB8AC3E}">
        <p14:creationId xmlns:p14="http://schemas.microsoft.com/office/powerpoint/2010/main" val="3622081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8</a:t>
            </a:fld>
            <a:endParaRPr lang="zh-CN" altLang="en-US"/>
          </a:p>
        </p:txBody>
      </p:sp>
    </p:spTree>
    <p:extLst>
      <p:ext uri="{BB962C8B-B14F-4D97-AF65-F5344CB8AC3E}">
        <p14:creationId xmlns:p14="http://schemas.microsoft.com/office/powerpoint/2010/main" val="3245076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9</a:t>
            </a:fld>
            <a:endParaRPr lang="zh-CN" altLang="en-US"/>
          </a:p>
        </p:txBody>
      </p:sp>
    </p:spTree>
    <p:extLst>
      <p:ext uri="{BB962C8B-B14F-4D97-AF65-F5344CB8AC3E}">
        <p14:creationId xmlns:p14="http://schemas.microsoft.com/office/powerpoint/2010/main" val="257768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10</a:t>
            </a:fld>
            <a:endParaRPr lang="zh-CN" altLang="en-US"/>
          </a:p>
        </p:txBody>
      </p:sp>
    </p:spTree>
    <p:extLst>
      <p:ext uri="{BB962C8B-B14F-4D97-AF65-F5344CB8AC3E}">
        <p14:creationId xmlns:p14="http://schemas.microsoft.com/office/powerpoint/2010/main" val="46752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11</a:t>
            </a:fld>
            <a:endParaRPr lang="zh-CN" altLang="en-US"/>
          </a:p>
        </p:txBody>
      </p:sp>
    </p:spTree>
    <p:extLst>
      <p:ext uri="{BB962C8B-B14F-4D97-AF65-F5344CB8AC3E}">
        <p14:creationId xmlns:p14="http://schemas.microsoft.com/office/powerpoint/2010/main" val="1264790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12</a:t>
            </a:fld>
            <a:endParaRPr lang="zh-CN" altLang="en-US"/>
          </a:p>
        </p:txBody>
      </p:sp>
    </p:spTree>
    <p:extLst>
      <p:ext uri="{BB962C8B-B14F-4D97-AF65-F5344CB8AC3E}">
        <p14:creationId xmlns:p14="http://schemas.microsoft.com/office/powerpoint/2010/main" val="119453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13</a:t>
            </a:fld>
            <a:endParaRPr lang="zh-CN" altLang="en-US"/>
          </a:p>
        </p:txBody>
      </p:sp>
    </p:spTree>
    <p:extLst>
      <p:ext uri="{BB962C8B-B14F-4D97-AF65-F5344CB8AC3E}">
        <p14:creationId xmlns:p14="http://schemas.microsoft.com/office/powerpoint/2010/main" val="4231261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14</a:t>
            </a:fld>
            <a:endParaRPr lang="zh-CN" altLang="en-US"/>
          </a:p>
        </p:txBody>
      </p:sp>
    </p:spTree>
    <p:extLst>
      <p:ext uri="{BB962C8B-B14F-4D97-AF65-F5344CB8AC3E}">
        <p14:creationId xmlns:p14="http://schemas.microsoft.com/office/powerpoint/2010/main" val="1217715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15</a:t>
            </a:fld>
            <a:endParaRPr lang="zh-CN" altLang="en-US"/>
          </a:p>
        </p:txBody>
      </p:sp>
    </p:spTree>
    <p:extLst>
      <p:ext uri="{BB962C8B-B14F-4D97-AF65-F5344CB8AC3E}">
        <p14:creationId xmlns:p14="http://schemas.microsoft.com/office/powerpoint/2010/main" val="116881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16</a:t>
            </a:fld>
            <a:endParaRPr lang="zh-CN" altLang="en-US"/>
          </a:p>
        </p:txBody>
      </p:sp>
    </p:spTree>
    <p:extLst>
      <p:ext uri="{BB962C8B-B14F-4D97-AF65-F5344CB8AC3E}">
        <p14:creationId xmlns:p14="http://schemas.microsoft.com/office/powerpoint/2010/main" val="2311726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17</a:t>
            </a:fld>
            <a:endParaRPr lang="zh-CN" altLang="en-US"/>
          </a:p>
        </p:txBody>
      </p:sp>
    </p:spTree>
    <p:extLst>
      <p:ext uri="{BB962C8B-B14F-4D97-AF65-F5344CB8AC3E}">
        <p14:creationId xmlns:p14="http://schemas.microsoft.com/office/powerpoint/2010/main" val="1705752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18</a:t>
            </a:fld>
            <a:endParaRPr lang="zh-CN" altLang="en-US"/>
          </a:p>
        </p:txBody>
      </p:sp>
    </p:spTree>
    <p:extLst>
      <p:ext uri="{BB962C8B-B14F-4D97-AF65-F5344CB8AC3E}">
        <p14:creationId xmlns:p14="http://schemas.microsoft.com/office/powerpoint/2010/main" val="2787358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19</a:t>
            </a:fld>
            <a:endParaRPr lang="zh-CN" altLang="en-US"/>
          </a:p>
        </p:txBody>
      </p:sp>
    </p:spTree>
    <p:extLst>
      <p:ext uri="{BB962C8B-B14F-4D97-AF65-F5344CB8AC3E}">
        <p14:creationId xmlns:p14="http://schemas.microsoft.com/office/powerpoint/2010/main" val="3392192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20</a:t>
            </a:fld>
            <a:endParaRPr lang="zh-CN" altLang="en-US"/>
          </a:p>
        </p:txBody>
      </p:sp>
    </p:spTree>
    <p:extLst>
      <p:ext uri="{BB962C8B-B14F-4D97-AF65-F5344CB8AC3E}">
        <p14:creationId xmlns:p14="http://schemas.microsoft.com/office/powerpoint/2010/main" val="3135433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701C7B4-9605-4599-B96E-08FF27C139CA}" type="slidenum">
              <a:rPr lang="zh-CN" altLang="en-US" smtClean="0"/>
              <a:t>21</a:t>
            </a:fld>
            <a:endParaRPr lang="zh-CN" altLang="en-US"/>
          </a:p>
        </p:txBody>
      </p:sp>
    </p:spTree>
    <p:extLst>
      <p:ext uri="{BB962C8B-B14F-4D97-AF65-F5344CB8AC3E}">
        <p14:creationId xmlns:p14="http://schemas.microsoft.com/office/powerpoint/2010/main" val="866206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701C7B4-9605-4599-B96E-08FF27C139CA}" type="slidenum">
              <a:rPr lang="zh-CN" altLang="en-US" smtClean="0"/>
              <a:t>22</a:t>
            </a:fld>
            <a:endParaRPr lang="zh-CN" altLang="en-US"/>
          </a:p>
        </p:txBody>
      </p:sp>
    </p:spTree>
    <p:extLst>
      <p:ext uri="{BB962C8B-B14F-4D97-AF65-F5344CB8AC3E}">
        <p14:creationId xmlns:p14="http://schemas.microsoft.com/office/powerpoint/2010/main" val="58672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31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87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3689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780131"/>
      </p:ext>
    </p:extLst>
  </p:cSld>
  <p:clrMap bg1="lt1" tx1="dk1" bg2="lt2" tx2="dk2" accent1="accent1" accent2="accent2" accent3="accent3" accent4="accent4" accent5="accent5" accent6="accent6" hlink="hlink" folHlink="folHlink"/>
  <p:sldLayoutIdLst>
    <p:sldLayoutId id="2147483655" r:id="rId1"/>
    <p:sldLayoutId id="2147483657"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7877354" y="3656759"/>
            <a:ext cx="3466635" cy="338554"/>
          </a:xfrm>
          <a:prstGeom prst="rect">
            <a:avLst/>
          </a:prstGeom>
        </p:spPr>
        <p:txBody>
          <a:bodyPr wrap="square">
            <a:spAutoFit/>
          </a:bodyPr>
          <a:lstStyle/>
          <a:p>
            <a:pPr algn="dist"/>
            <a:r>
              <a:rPr lang="zh-CN" altLang="en-US" sz="1600" dirty="0">
                <a:solidFill>
                  <a:schemeClr val="bg2">
                    <a:lumMod val="25000"/>
                  </a:schemeClr>
                </a:solidFill>
                <a:latin typeface="Arial" panose="020B0604020202020204" pitchFamily="34" charset="0"/>
                <a:ea typeface="思源黑体 CN Regular" panose="020B0500000000000000" pitchFamily="34" charset="-122"/>
                <a:cs typeface="Aharoni" panose="02010803020104030203" pitchFamily="2" charset="-79"/>
                <a:sym typeface="Arial" panose="020B0604020202020204" pitchFamily="34" charset="0"/>
              </a:rPr>
              <a:t>学校中高层领导培训教材</a:t>
            </a:r>
          </a:p>
        </p:txBody>
      </p:sp>
      <p:sp>
        <p:nvSpPr>
          <p:cNvPr id="25" name="矩形 24"/>
          <p:cNvSpPr/>
          <p:nvPr/>
        </p:nvSpPr>
        <p:spPr>
          <a:xfrm>
            <a:off x="7877354" y="3958849"/>
            <a:ext cx="3466635" cy="769441"/>
          </a:xfrm>
          <a:prstGeom prst="rect">
            <a:avLst/>
          </a:prstGeom>
        </p:spPr>
        <p:txBody>
          <a:bodyPr wrap="square">
            <a:spAutoFit/>
          </a:bodyPr>
          <a:lstStyle/>
          <a:p>
            <a:pPr algn="dist"/>
            <a:r>
              <a:rPr lang="zh-CN" altLang="en-US" sz="4400" b="1" dirty="0">
                <a:solidFill>
                  <a:schemeClr val="bg2">
                    <a:lumMod val="25000"/>
                  </a:schemeClr>
                </a:solidFill>
                <a:latin typeface="Arial" panose="020B0604020202020204" pitchFamily="34" charset="0"/>
                <a:ea typeface="思源黑体 CN Regular" panose="020B0500000000000000" pitchFamily="34" charset="-122"/>
                <a:sym typeface="Arial" panose="020B0604020202020204" pitchFamily="34" charset="0"/>
              </a:rPr>
              <a:t>科研管理</a:t>
            </a:r>
          </a:p>
        </p:txBody>
      </p:sp>
      <p:sp>
        <p:nvSpPr>
          <p:cNvPr id="26" name="矩形 25"/>
          <p:cNvSpPr/>
          <p:nvPr/>
        </p:nvSpPr>
        <p:spPr>
          <a:xfrm>
            <a:off x="5708830" y="3627922"/>
            <a:ext cx="2112341" cy="1200329"/>
          </a:xfrm>
          <a:prstGeom prst="rect">
            <a:avLst/>
          </a:prstGeom>
          <a:noFill/>
        </p:spPr>
        <p:txBody>
          <a:bodyPr wrap="square">
            <a:spAutoFit/>
          </a:bodyPr>
          <a:lstStyle/>
          <a:p>
            <a:pPr algn="dist"/>
            <a:r>
              <a:rPr lang="zh-CN" altLang="en-US" sz="7200" b="1" dirty="0">
                <a:solidFill>
                  <a:schemeClr val="bg2">
                    <a:lumMod val="25000"/>
                  </a:schemeClr>
                </a:solidFill>
                <a:latin typeface="思源黑体 CN Bold" panose="020B0800000000000000" pitchFamily="34" charset="-122"/>
                <a:ea typeface="思源黑体 CN Bold" panose="020B0800000000000000" pitchFamily="34" charset="-122"/>
                <a:sym typeface="Arial" panose="020B0604020202020204" pitchFamily="34" charset="0"/>
              </a:rPr>
              <a:t>教育</a:t>
            </a:r>
          </a:p>
        </p:txBody>
      </p:sp>
      <p:sp>
        <p:nvSpPr>
          <p:cNvPr id="27" name="矩形 26"/>
          <p:cNvSpPr/>
          <p:nvPr/>
        </p:nvSpPr>
        <p:spPr>
          <a:xfrm>
            <a:off x="5699351" y="4797589"/>
            <a:ext cx="5729046" cy="791114"/>
          </a:xfrm>
          <a:prstGeom prst="rect">
            <a:avLst/>
          </a:prstGeom>
        </p:spPr>
        <p:txBody>
          <a:bodyPr wrap="square">
            <a:spAutoFit/>
          </a:bodyPr>
          <a:lstStyle/>
          <a:p>
            <a:pPr>
              <a:lnSpc>
                <a:spcPct val="150000"/>
              </a:lnSpc>
            </a:pPr>
            <a:r>
              <a:rPr lang="zh-CN" altLang="en-US" sz="1600" dirty="0">
                <a:solidFill>
                  <a:schemeClr val="bg2">
                    <a:lumMod val="25000"/>
                  </a:schemeClr>
                </a:solidFill>
                <a:latin typeface="Arial" panose="020B0604020202020204" pitchFamily="34" charset="0"/>
                <a:ea typeface="思源黑体 CN Regular" panose="020B0500000000000000" pitchFamily="34" charset="-122"/>
                <a:cs typeface="Aharoni" panose="02010803020104030203" pitchFamily="2" charset="-79"/>
                <a:sym typeface="Arial" panose="020B0604020202020204" pitchFamily="34" charset="0"/>
              </a:rPr>
              <a:t>教育科研管理有助于明确学校管理核心能力，制定学校有效的教育科研活动，使学校获得长久的教育科研管理优势。</a:t>
            </a:r>
          </a:p>
        </p:txBody>
      </p:sp>
      <p:sp>
        <p:nvSpPr>
          <p:cNvPr id="2" name="斜纹 1">
            <a:extLst>
              <a:ext uri="{FF2B5EF4-FFF2-40B4-BE49-F238E27FC236}">
                <a16:creationId xmlns:a16="http://schemas.microsoft.com/office/drawing/2014/main" id="{0AB3437B-6080-0947-9BB5-88D2C2E7427F}"/>
              </a:ext>
            </a:extLst>
          </p:cNvPr>
          <p:cNvSpPr/>
          <p:nvPr/>
        </p:nvSpPr>
        <p:spPr>
          <a:xfrm>
            <a:off x="14990" y="0"/>
            <a:ext cx="7255239" cy="6848568"/>
          </a:xfrm>
          <a:prstGeom prst="diagStripe">
            <a:avLst>
              <a:gd name="adj" fmla="val 560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 name="菱形 2">
            <a:extLst>
              <a:ext uri="{FF2B5EF4-FFF2-40B4-BE49-F238E27FC236}">
                <a16:creationId xmlns:a16="http://schemas.microsoft.com/office/drawing/2014/main" id="{5FAEADD2-BE8B-8143-9FB1-FF229E7DED74}"/>
              </a:ext>
            </a:extLst>
          </p:cNvPr>
          <p:cNvSpPr/>
          <p:nvPr/>
        </p:nvSpPr>
        <p:spPr>
          <a:xfrm>
            <a:off x="2344207" y="-29980"/>
            <a:ext cx="3402547" cy="3402547"/>
          </a:xfrm>
          <a:prstGeom prst="diamond">
            <a:avLst/>
          </a:prstGeom>
          <a:blipFill dpi="0" rotWithShape="1">
            <a:blip r:embed="rId3" cstate="screen">
              <a:extLst>
                <a:ext uri="{28A0092B-C50C-407E-A947-70E740481C1C}">
                  <a14:useLocalDpi xmlns:a14="http://schemas.microsoft.com/office/drawing/2010/main"/>
                </a:ext>
              </a:extLst>
            </a:blip>
            <a:srcRect/>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菱形 32">
            <a:extLst>
              <a:ext uri="{FF2B5EF4-FFF2-40B4-BE49-F238E27FC236}">
                <a16:creationId xmlns:a16="http://schemas.microsoft.com/office/drawing/2014/main" id="{790A7A24-403B-7749-804B-2A843442F781}"/>
              </a:ext>
            </a:extLst>
          </p:cNvPr>
          <p:cNvSpPr/>
          <p:nvPr/>
        </p:nvSpPr>
        <p:spPr>
          <a:xfrm>
            <a:off x="-1364702" y="2985323"/>
            <a:ext cx="3402547" cy="3402547"/>
          </a:xfrm>
          <a:prstGeom prst="diamond">
            <a:avLst/>
          </a:prstGeom>
          <a:blipFill>
            <a:blip r:embed="rId4" cstate="screen">
              <a:extLst>
                <a:ext uri="{28A0092B-C50C-407E-A947-70E740481C1C}">
                  <a14:useLocalDpi xmlns:a14="http://schemas.microsoft.com/office/drawing/2010/main"/>
                </a:ext>
              </a:extLst>
            </a:blip>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菱形 33">
            <a:extLst>
              <a:ext uri="{FF2B5EF4-FFF2-40B4-BE49-F238E27FC236}">
                <a16:creationId xmlns:a16="http://schemas.microsoft.com/office/drawing/2014/main" id="{D6CEA3ED-50FB-6B42-A54E-57BB9EEDECCB}"/>
              </a:ext>
            </a:extLst>
          </p:cNvPr>
          <p:cNvSpPr/>
          <p:nvPr/>
        </p:nvSpPr>
        <p:spPr>
          <a:xfrm>
            <a:off x="366322" y="1315956"/>
            <a:ext cx="2400541" cy="2400541"/>
          </a:xfrm>
          <a:prstGeom prst="diamond">
            <a:avLst/>
          </a:prstGeom>
          <a:blipFill>
            <a:blip r:embed="rId5" cstate="screen">
              <a:extLst>
                <a:ext uri="{28A0092B-C50C-407E-A947-70E740481C1C}">
                  <a14:useLocalDpi xmlns:a14="http://schemas.microsoft.com/office/drawing/2010/main"/>
                </a:ext>
              </a:extLst>
            </a:blip>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6" name="菱形 35">
            <a:extLst>
              <a:ext uri="{FF2B5EF4-FFF2-40B4-BE49-F238E27FC236}">
                <a16:creationId xmlns:a16="http://schemas.microsoft.com/office/drawing/2014/main" id="{3ADA5642-D2A4-C944-B42A-5BB05E9A76DD}"/>
              </a:ext>
            </a:extLst>
          </p:cNvPr>
          <p:cNvSpPr/>
          <p:nvPr/>
        </p:nvSpPr>
        <p:spPr>
          <a:xfrm>
            <a:off x="1790362" y="2746576"/>
            <a:ext cx="2400541" cy="2400541"/>
          </a:xfrm>
          <a:prstGeom prst="diamond">
            <a:avLst/>
          </a:prstGeom>
          <a:blipFill>
            <a:blip r:embed="rId6" cstate="screen">
              <a:extLst>
                <a:ext uri="{28A0092B-C50C-407E-A947-70E740481C1C}">
                  <a14:useLocalDpi xmlns:a14="http://schemas.microsoft.com/office/drawing/2010/main"/>
                </a:ext>
              </a:extLst>
            </a:blip>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 name="椭圆 5">
            <a:extLst>
              <a:ext uri="{FF2B5EF4-FFF2-40B4-BE49-F238E27FC236}">
                <a16:creationId xmlns:a16="http://schemas.microsoft.com/office/drawing/2014/main" id="{4BFFC37E-312E-E84A-8691-DDCBFF114B88}"/>
              </a:ext>
            </a:extLst>
          </p:cNvPr>
          <p:cNvSpPr/>
          <p:nvPr/>
        </p:nvSpPr>
        <p:spPr>
          <a:xfrm>
            <a:off x="5101375" y="886242"/>
            <a:ext cx="2134826" cy="2134826"/>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7" name="椭圆 36">
            <a:extLst>
              <a:ext uri="{FF2B5EF4-FFF2-40B4-BE49-F238E27FC236}">
                <a16:creationId xmlns:a16="http://schemas.microsoft.com/office/drawing/2014/main" id="{F76C1179-93A9-7D4A-894A-74A45479924F}"/>
              </a:ext>
            </a:extLst>
          </p:cNvPr>
          <p:cNvSpPr/>
          <p:nvPr/>
        </p:nvSpPr>
        <p:spPr>
          <a:xfrm>
            <a:off x="5248795" y="1038642"/>
            <a:ext cx="1790292" cy="1790292"/>
          </a:xfrm>
          <a:prstGeom prst="ellipse">
            <a:avLst/>
          </a:prstGeom>
          <a:noFill/>
          <a:ln w="3175">
            <a:solidFill>
              <a:schemeClr val="bg1">
                <a:lumMod val="95000"/>
              </a:schemeClr>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1" name="文本框 10">
            <a:extLst>
              <a:ext uri="{FF2B5EF4-FFF2-40B4-BE49-F238E27FC236}">
                <a16:creationId xmlns:a16="http://schemas.microsoft.com/office/drawing/2014/main" id="{8975357F-A795-9443-B6C8-DB6B2E0419CB}"/>
              </a:ext>
            </a:extLst>
          </p:cNvPr>
          <p:cNvSpPr txBox="1"/>
          <p:nvPr/>
        </p:nvSpPr>
        <p:spPr>
          <a:xfrm>
            <a:off x="5464250" y="1528840"/>
            <a:ext cx="1415772" cy="830997"/>
          </a:xfrm>
          <a:prstGeom prst="rect">
            <a:avLst/>
          </a:prstGeom>
          <a:noFill/>
        </p:spPr>
        <p:txBody>
          <a:bodyPr wrap="none" rtlCol="0">
            <a:spAutoFit/>
          </a:bodyPr>
          <a:lstStyle/>
          <a:p>
            <a:r>
              <a:rPr kumimoji="1"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教研管理</a:t>
            </a:r>
            <a:endParaRPr kumimoji="1" lang="en-US" altLang="zh-CN"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a:p>
            <a:r>
              <a:rPr kumimoji="1"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培训课件</a:t>
            </a:r>
          </a:p>
        </p:txBody>
      </p:sp>
      <p:sp>
        <p:nvSpPr>
          <p:cNvPr id="41" name="斜纹 40">
            <a:extLst>
              <a:ext uri="{FF2B5EF4-FFF2-40B4-BE49-F238E27FC236}">
                <a16:creationId xmlns:a16="http://schemas.microsoft.com/office/drawing/2014/main" id="{FCDC6074-8867-A84B-B4E9-C2CECBBF9751}"/>
              </a:ext>
            </a:extLst>
          </p:cNvPr>
          <p:cNvSpPr/>
          <p:nvPr/>
        </p:nvSpPr>
        <p:spPr>
          <a:xfrm rot="5400000" flipH="1">
            <a:off x="9734637" y="4436925"/>
            <a:ext cx="2528219" cy="2386507"/>
          </a:xfrm>
          <a:prstGeom prst="diagStripe">
            <a:avLst>
              <a:gd name="adj" fmla="val 5605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7" name="图片 6">
            <a:extLst>
              <a:ext uri="{FF2B5EF4-FFF2-40B4-BE49-F238E27FC236}">
                <a16:creationId xmlns:a16="http://schemas.microsoft.com/office/drawing/2014/main" id="{31747946-801E-4C88-8CF1-83EA7FC986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171664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par>
                                <p:cTn id="8" presetID="22" presetClass="entr" presetSubtype="4" fill="hold" grpId="0" nodeType="withEffect">
                                  <p:stCondLst>
                                    <p:cond delay="0"/>
                                  </p:stCondLst>
                                  <p:iterate type="lt">
                                    <p:tmPct val="10000"/>
                                  </p:iterate>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1000"/>
                                        <p:tgtEl>
                                          <p:spTgt spid="25"/>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7"/>
                                        </p:tgtEl>
                                        <p:attrNameLst>
                                          <p:attrName>ppt_y</p:attrName>
                                        </p:attrNameLst>
                                      </p:cBhvr>
                                      <p:tavLst>
                                        <p:tav tm="0">
                                          <p:val>
                                            <p:strVal val="#ppt_y"/>
                                          </p:val>
                                        </p:tav>
                                        <p:tav tm="100000">
                                          <p:val>
                                            <p:strVal val="#ppt_y"/>
                                          </p:val>
                                        </p:tav>
                                      </p:tavLst>
                                    </p:anim>
                                    <p:anim calcmode="lin" valueType="num">
                                      <p:cBhvr>
                                        <p:cTn id="1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10612" y="1924422"/>
            <a:ext cx="3243978" cy="815850"/>
            <a:chOff x="5694276" y="2100094"/>
            <a:chExt cx="3243978" cy="815850"/>
          </a:xfrm>
        </p:grpSpPr>
        <p:sp>
          <p:nvSpPr>
            <p:cNvPr id="38" name="TextBox 14"/>
            <p:cNvSpPr txBox="1"/>
            <p:nvPr/>
          </p:nvSpPr>
          <p:spPr>
            <a:xfrm>
              <a:off x="5694276" y="2100094"/>
              <a:ext cx="3031599" cy="64633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36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战略基本概念</a:t>
              </a:r>
            </a:p>
          </p:txBody>
        </p:sp>
        <p:sp>
          <p:nvSpPr>
            <p:cNvPr id="39" name="TextBox 14"/>
            <p:cNvSpPr txBox="1"/>
            <p:nvPr/>
          </p:nvSpPr>
          <p:spPr>
            <a:xfrm>
              <a:off x="5717430" y="2638945"/>
              <a:ext cx="3220824" cy="276999"/>
            </a:xfrm>
            <a:prstGeom prst="rect">
              <a:avLst/>
            </a:prstGeom>
            <a:noFill/>
          </p:spPr>
          <p:txBody>
            <a:bodyPr wrap="square" rtlCol="0">
              <a:spAutoFit/>
            </a:bodyPr>
            <a:lstStyle/>
            <a:p>
              <a:r>
                <a:rPr lang="en-US" altLang="zh-CN"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Basic concepts of strategy</a:t>
              </a:r>
              <a:endParaRPr lang="zh-CN" altLang="en-US"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40" name="TextBox 14"/>
          <p:cNvSpPr txBox="1"/>
          <p:nvPr/>
        </p:nvSpPr>
        <p:spPr>
          <a:xfrm>
            <a:off x="5631077" y="1914650"/>
            <a:ext cx="813043" cy="76944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01</a:t>
            </a:r>
            <a:endParaRPr lang="zh-CN" altLang="en-US"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610612" y="2979413"/>
            <a:ext cx="3243978" cy="805147"/>
            <a:chOff x="5694276" y="2946584"/>
            <a:chExt cx="3243978" cy="805147"/>
          </a:xfrm>
        </p:grpSpPr>
        <p:sp>
          <p:nvSpPr>
            <p:cNvPr id="41" name="TextBox 14"/>
            <p:cNvSpPr txBox="1"/>
            <p:nvPr/>
          </p:nvSpPr>
          <p:spPr>
            <a:xfrm>
              <a:off x="5694276" y="2946584"/>
              <a:ext cx="3031599" cy="64633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36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企业战略概述</a:t>
              </a:r>
            </a:p>
          </p:txBody>
        </p:sp>
        <p:sp>
          <p:nvSpPr>
            <p:cNvPr id="42" name="TextBox 14"/>
            <p:cNvSpPr txBox="1"/>
            <p:nvPr/>
          </p:nvSpPr>
          <p:spPr>
            <a:xfrm>
              <a:off x="5717430" y="3474732"/>
              <a:ext cx="3220824" cy="276999"/>
            </a:xfrm>
            <a:prstGeom prst="rect">
              <a:avLst/>
            </a:prstGeom>
            <a:noFill/>
          </p:spPr>
          <p:txBody>
            <a:bodyPr wrap="square" rtlCol="0">
              <a:spAutoFit/>
            </a:bodyPr>
            <a:lstStyle/>
            <a:p>
              <a:r>
                <a:rPr lang="en-US" altLang="zh-CN"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Overview of Enterprise Strategy</a:t>
              </a:r>
              <a:endParaRPr lang="zh-CN" altLang="en-US"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43" name="TextBox 14"/>
          <p:cNvSpPr txBox="1"/>
          <p:nvPr/>
        </p:nvSpPr>
        <p:spPr>
          <a:xfrm>
            <a:off x="5631077" y="2977321"/>
            <a:ext cx="813043" cy="76944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02</a:t>
            </a:r>
            <a:endParaRPr lang="zh-CN" altLang="en-US"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6" name="组合 5"/>
          <p:cNvGrpSpPr/>
          <p:nvPr/>
        </p:nvGrpSpPr>
        <p:grpSpPr>
          <a:xfrm>
            <a:off x="6610612" y="4023701"/>
            <a:ext cx="3234875" cy="805230"/>
            <a:chOff x="5694276" y="3793074"/>
            <a:chExt cx="3234875" cy="805230"/>
          </a:xfrm>
        </p:grpSpPr>
        <p:sp>
          <p:nvSpPr>
            <p:cNvPr id="44" name="TextBox 14"/>
            <p:cNvSpPr txBox="1"/>
            <p:nvPr/>
          </p:nvSpPr>
          <p:spPr>
            <a:xfrm>
              <a:off x="5694276" y="3793074"/>
              <a:ext cx="3031599" cy="64633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36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战略管理概述</a:t>
              </a:r>
            </a:p>
          </p:txBody>
        </p:sp>
        <p:sp>
          <p:nvSpPr>
            <p:cNvPr id="45" name="TextBox 14"/>
            <p:cNvSpPr txBox="1"/>
            <p:nvPr/>
          </p:nvSpPr>
          <p:spPr>
            <a:xfrm>
              <a:off x="5708327" y="4321305"/>
              <a:ext cx="3220824" cy="276999"/>
            </a:xfrm>
            <a:prstGeom prst="rect">
              <a:avLst/>
            </a:prstGeom>
            <a:noFill/>
          </p:spPr>
          <p:txBody>
            <a:bodyPr wrap="square" rtlCol="0">
              <a:spAutoFit/>
            </a:bodyPr>
            <a:lstStyle/>
            <a:p>
              <a:r>
                <a:rPr lang="en-US" altLang="zh-CN"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Overview of Strategic Management</a:t>
              </a:r>
              <a:endParaRPr lang="zh-CN" altLang="en-US"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46" name="TextBox 14"/>
          <p:cNvSpPr txBox="1"/>
          <p:nvPr/>
        </p:nvSpPr>
        <p:spPr>
          <a:xfrm>
            <a:off x="5631077" y="4039992"/>
            <a:ext cx="813043" cy="76944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03</a:t>
            </a:r>
            <a:endParaRPr lang="zh-CN" altLang="en-US"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7" name="组合 6"/>
          <p:cNvGrpSpPr/>
          <p:nvPr/>
        </p:nvGrpSpPr>
        <p:grpSpPr>
          <a:xfrm>
            <a:off x="6610612" y="5068071"/>
            <a:ext cx="3234875" cy="804033"/>
            <a:chOff x="5694276" y="4639565"/>
            <a:chExt cx="3234875" cy="804033"/>
          </a:xfrm>
        </p:grpSpPr>
        <p:sp>
          <p:nvSpPr>
            <p:cNvPr id="47" name="TextBox 14"/>
            <p:cNvSpPr txBox="1"/>
            <p:nvPr/>
          </p:nvSpPr>
          <p:spPr>
            <a:xfrm>
              <a:off x="5694276" y="4639565"/>
              <a:ext cx="3031599" cy="64633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zh-CN" altLang="en-US" sz="36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战略管理过程</a:t>
              </a:r>
            </a:p>
          </p:txBody>
        </p:sp>
        <p:sp>
          <p:nvSpPr>
            <p:cNvPr id="48" name="TextBox 14"/>
            <p:cNvSpPr txBox="1"/>
            <p:nvPr/>
          </p:nvSpPr>
          <p:spPr>
            <a:xfrm>
              <a:off x="5708327" y="5166599"/>
              <a:ext cx="3220824" cy="276999"/>
            </a:xfrm>
            <a:prstGeom prst="rect">
              <a:avLst/>
            </a:prstGeom>
            <a:noFill/>
          </p:spPr>
          <p:txBody>
            <a:bodyPr wrap="square" rtlCol="0">
              <a:spAutoFit/>
            </a:bodyPr>
            <a:lstStyle/>
            <a:p>
              <a:r>
                <a:rPr lang="en-US" altLang="zh-CN"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Strategic management process</a:t>
              </a:r>
              <a:endParaRPr lang="zh-CN" altLang="en-US" sz="1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50" name="TextBox 14"/>
          <p:cNvSpPr txBox="1"/>
          <p:nvPr/>
        </p:nvSpPr>
        <p:spPr>
          <a:xfrm>
            <a:off x="5631077" y="5102663"/>
            <a:ext cx="813043" cy="769441"/>
          </a:xfrm>
          <a:prstGeom prst="rect">
            <a:avLst/>
          </a:prstGeom>
        </p:spPr>
        <p:txBody>
          <a:bodyPr wrap="none">
            <a:spAutoFit/>
          </a:bodyPr>
          <a:lstStyle>
            <a:defPPr>
              <a:defRPr lang="zh-CN"/>
            </a:defPPr>
            <a:lvl1pPr algn="ctr">
              <a:defRPr sz="2400">
                <a:solidFill>
                  <a:schemeClr val="bg1"/>
                </a:solidFill>
                <a:latin typeface="思源黑体 CN Heavy" panose="020B0A00000000000000" pitchFamily="34" charset="-122"/>
                <a:ea typeface="思源黑体 CN Heavy" panose="020B0A00000000000000" pitchFamily="34" charset="-122"/>
              </a:defRPr>
            </a:lvl1pPr>
          </a:lstStyle>
          <a:p>
            <a:pPr algn="l"/>
            <a:r>
              <a:rPr lang="en-US" altLang="zh-CN"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04</a:t>
            </a:r>
            <a:endParaRPr lang="zh-CN" altLang="en-US" sz="4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9" name="斜纹 28">
            <a:extLst>
              <a:ext uri="{FF2B5EF4-FFF2-40B4-BE49-F238E27FC236}">
                <a16:creationId xmlns:a16="http://schemas.microsoft.com/office/drawing/2014/main" id="{D11229A6-BF16-E044-902D-7C120DE2508E}"/>
              </a:ext>
            </a:extLst>
          </p:cNvPr>
          <p:cNvSpPr/>
          <p:nvPr/>
        </p:nvSpPr>
        <p:spPr>
          <a:xfrm>
            <a:off x="14990" y="0"/>
            <a:ext cx="7255239" cy="6848568"/>
          </a:xfrm>
          <a:prstGeom prst="diagStripe">
            <a:avLst>
              <a:gd name="adj" fmla="val 560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0" name="椭圆 29">
            <a:extLst>
              <a:ext uri="{FF2B5EF4-FFF2-40B4-BE49-F238E27FC236}">
                <a16:creationId xmlns:a16="http://schemas.microsoft.com/office/drawing/2014/main" id="{353E4118-F49B-E04B-9E39-156F8378A26C}"/>
              </a:ext>
            </a:extLst>
          </p:cNvPr>
          <p:cNvSpPr/>
          <p:nvPr/>
        </p:nvSpPr>
        <p:spPr>
          <a:xfrm>
            <a:off x="1345301" y="1012616"/>
            <a:ext cx="2134826" cy="2134826"/>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椭圆 31">
            <a:extLst>
              <a:ext uri="{FF2B5EF4-FFF2-40B4-BE49-F238E27FC236}">
                <a16:creationId xmlns:a16="http://schemas.microsoft.com/office/drawing/2014/main" id="{ED78E75E-0CED-7847-A7CA-49781EB01D2D}"/>
              </a:ext>
            </a:extLst>
          </p:cNvPr>
          <p:cNvSpPr/>
          <p:nvPr/>
        </p:nvSpPr>
        <p:spPr>
          <a:xfrm>
            <a:off x="1492721" y="1165016"/>
            <a:ext cx="1790292" cy="1790292"/>
          </a:xfrm>
          <a:prstGeom prst="ellipse">
            <a:avLst/>
          </a:prstGeom>
          <a:noFill/>
          <a:ln w="3175">
            <a:solidFill>
              <a:schemeClr val="bg1">
                <a:lumMod val="95000"/>
              </a:schemeClr>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文本框 33">
            <a:extLst>
              <a:ext uri="{FF2B5EF4-FFF2-40B4-BE49-F238E27FC236}">
                <a16:creationId xmlns:a16="http://schemas.microsoft.com/office/drawing/2014/main" id="{B2FF2448-A718-4F48-A34A-0FBA888ACF58}"/>
              </a:ext>
            </a:extLst>
          </p:cNvPr>
          <p:cNvSpPr txBox="1"/>
          <p:nvPr/>
        </p:nvSpPr>
        <p:spPr>
          <a:xfrm>
            <a:off x="1680041" y="1483293"/>
            <a:ext cx="1447832" cy="830997"/>
          </a:xfrm>
          <a:prstGeom prst="rect">
            <a:avLst/>
          </a:prstGeom>
          <a:noFill/>
        </p:spPr>
        <p:txBody>
          <a:bodyPr wrap="none" rtlCol="0">
            <a:spAutoFit/>
          </a:bodyPr>
          <a:lstStyle/>
          <a:p>
            <a:r>
              <a:rPr kumimoji="1" lang="zh-CN" altLang="en-US" sz="4800" b="1">
                <a:solidFill>
                  <a:schemeClr val="bg1"/>
                </a:solidFill>
                <a:latin typeface="Arial" panose="020B0604020202020204" pitchFamily="34" charset="0"/>
                <a:ea typeface="思源黑体 CN Regular" panose="020B0500000000000000" pitchFamily="34" charset="-122"/>
                <a:sym typeface="Arial" panose="020B0604020202020204" pitchFamily="34" charset="0"/>
              </a:rPr>
              <a:t>目录</a:t>
            </a:r>
          </a:p>
        </p:txBody>
      </p:sp>
      <p:sp>
        <p:nvSpPr>
          <p:cNvPr id="49" name="斜纹 48">
            <a:extLst>
              <a:ext uri="{FF2B5EF4-FFF2-40B4-BE49-F238E27FC236}">
                <a16:creationId xmlns:a16="http://schemas.microsoft.com/office/drawing/2014/main" id="{E7BD29FB-C78E-1246-BDDC-930C3DFD6774}"/>
              </a:ext>
            </a:extLst>
          </p:cNvPr>
          <p:cNvSpPr/>
          <p:nvPr/>
        </p:nvSpPr>
        <p:spPr>
          <a:xfrm rot="5400000" flipH="1">
            <a:off x="9734637" y="4436925"/>
            <a:ext cx="2528219" cy="2386507"/>
          </a:xfrm>
          <a:prstGeom prst="diagStripe">
            <a:avLst>
              <a:gd name="adj" fmla="val 5605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 name="文本框 3">
            <a:extLst>
              <a:ext uri="{FF2B5EF4-FFF2-40B4-BE49-F238E27FC236}">
                <a16:creationId xmlns:a16="http://schemas.microsoft.com/office/drawing/2014/main" id="{96979EAD-69EC-D547-981A-EF9FEC8F1265}"/>
              </a:ext>
            </a:extLst>
          </p:cNvPr>
          <p:cNvSpPr txBox="1"/>
          <p:nvPr/>
        </p:nvSpPr>
        <p:spPr>
          <a:xfrm>
            <a:off x="1659201" y="2205789"/>
            <a:ext cx="1454244" cy="369332"/>
          </a:xfrm>
          <a:prstGeom prst="rect">
            <a:avLst/>
          </a:prstGeom>
          <a:noFill/>
        </p:spPr>
        <p:txBody>
          <a:bodyPr wrap="none" rtlCol="0">
            <a:spAutoFit/>
          </a:bodyPr>
          <a:lstStyle/>
          <a:p>
            <a:r>
              <a:rPr kumimoji="1" lang="en-US" altLang="zh-CN" b="1">
                <a:solidFill>
                  <a:schemeClr val="bg1"/>
                </a:solidFill>
                <a:latin typeface="Arial" panose="020B0604020202020204" pitchFamily="34" charset="0"/>
                <a:ea typeface="思源黑体 CN Regular" panose="020B0500000000000000" pitchFamily="34" charset="-122"/>
                <a:sym typeface="Arial" panose="020B0604020202020204" pitchFamily="34" charset="0"/>
              </a:rPr>
              <a:t>CONTENTS</a:t>
            </a:r>
            <a:endParaRPr kumimoji="1" lang="zh-CN" altLang="en-US" b="1">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8" name="图片 7">
            <a:extLst>
              <a:ext uri="{FF2B5EF4-FFF2-40B4-BE49-F238E27FC236}">
                <a16:creationId xmlns:a16="http://schemas.microsoft.com/office/drawing/2014/main" id="{E0096097-C9A5-4653-BE7E-E26FD8DBE6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222392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46"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42622" y="2129514"/>
            <a:ext cx="3574568" cy="1107996"/>
          </a:xfrm>
          <a:prstGeom prst="rect">
            <a:avLst/>
          </a:prstGeom>
        </p:spPr>
        <p:txBody>
          <a:bodyPr wrap="none">
            <a:spAutoFit/>
          </a:bodyPr>
          <a:lstStyle/>
          <a:p>
            <a:r>
              <a:rPr lang="en-US" altLang="zh-CN"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PART 01</a:t>
            </a:r>
            <a:endParaRPr lang="zh-CN" altLang="en-US"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4911307" y="3359546"/>
            <a:ext cx="5878532" cy="1200329"/>
          </a:xfrm>
          <a:prstGeom prst="rect">
            <a:avLst/>
          </a:prstGeom>
        </p:spPr>
        <p:txBody>
          <a:bodyPr wrap="none">
            <a:spAutoFit/>
          </a:bodyPr>
          <a:lstStyle/>
          <a:p>
            <a:r>
              <a:rPr lang="zh-CN" altLang="en-US" sz="72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战略基本概念</a:t>
            </a:r>
          </a:p>
        </p:txBody>
      </p:sp>
      <p:sp>
        <p:nvSpPr>
          <p:cNvPr id="36" name="TextBox 3"/>
          <p:cNvSpPr txBox="1"/>
          <p:nvPr/>
        </p:nvSpPr>
        <p:spPr>
          <a:xfrm>
            <a:off x="4928322" y="4579670"/>
            <a:ext cx="4726675" cy="400110"/>
          </a:xfrm>
          <a:prstGeom prst="rect">
            <a:avLst/>
          </a:prstGeom>
          <a:noFill/>
        </p:spPr>
        <p:txBody>
          <a:bodyPr wrap="square" rtlCol="0">
            <a:spAutoFit/>
          </a:bodyPr>
          <a:lstStyle>
            <a:defPPr>
              <a:defRPr lang="zh-CN"/>
            </a:defPPr>
            <a:lvl1pPr>
              <a:defRPr sz="4000" b="1">
                <a:solidFill>
                  <a:srgbClr val="D92929"/>
                </a:solidFill>
                <a:latin typeface="思源黑体 CN Heavy" panose="020B0A00000000000000" pitchFamily="34" charset="-122"/>
                <a:ea typeface="思源黑体 CN Heavy" panose="020B0A00000000000000" pitchFamily="34" charset="-122"/>
              </a:defRPr>
            </a:lvl1pPr>
          </a:lstStyle>
          <a:p>
            <a:r>
              <a:rPr lang="en-US" altLang="zh-CN"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Basic concepts of strategy</a:t>
            </a:r>
            <a:endParaRPr lang="zh-CN" altLang="en-US"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7" name="矩形 36"/>
          <p:cNvSpPr/>
          <p:nvPr/>
        </p:nvSpPr>
        <p:spPr>
          <a:xfrm>
            <a:off x="5163277" y="3250949"/>
            <a:ext cx="959208" cy="1020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 name="矩形 1">
            <a:extLst>
              <a:ext uri="{FF2B5EF4-FFF2-40B4-BE49-F238E27FC236}">
                <a16:creationId xmlns:a16="http://schemas.microsoft.com/office/drawing/2014/main" id="{71AC975D-7D2F-3A44-B555-AFD435EDB2F4}"/>
              </a:ext>
            </a:extLst>
          </p:cNvPr>
          <p:cNvSpPr/>
          <p:nvPr/>
        </p:nvSpPr>
        <p:spPr>
          <a:xfrm>
            <a:off x="1508760" y="0"/>
            <a:ext cx="17145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0" name="菱形 19">
            <a:extLst>
              <a:ext uri="{FF2B5EF4-FFF2-40B4-BE49-F238E27FC236}">
                <a16:creationId xmlns:a16="http://schemas.microsoft.com/office/drawing/2014/main" id="{825307F2-497C-8C4A-97F8-830D49B9593F}"/>
              </a:ext>
            </a:extLst>
          </p:cNvPr>
          <p:cNvSpPr/>
          <p:nvPr/>
        </p:nvSpPr>
        <p:spPr>
          <a:xfrm>
            <a:off x="954627" y="1600677"/>
            <a:ext cx="3402547" cy="3402547"/>
          </a:xfrm>
          <a:prstGeom prst="diamond">
            <a:avLst/>
          </a:prstGeom>
          <a:blipFill dpi="0" rotWithShape="1">
            <a:blip r:embed="rId3" cstate="screen">
              <a:extLst>
                <a:ext uri="{28A0092B-C50C-407E-A947-70E740481C1C}">
                  <a14:useLocalDpi xmlns:a14="http://schemas.microsoft.com/office/drawing/2010/main"/>
                </a:ext>
              </a:extLst>
            </a:blip>
            <a:srcRect/>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4" name="图片 3">
            <a:extLst>
              <a:ext uri="{FF2B5EF4-FFF2-40B4-BE49-F238E27FC236}">
                <a16:creationId xmlns:a16="http://schemas.microsoft.com/office/drawing/2014/main" id="{1D5B7576-BAF6-4F07-867F-1DAA2990F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47885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up)">
                                      <p:cBhvr>
                                        <p:cTn id="11" dur="500"/>
                                        <p:tgtEl>
                                          <p:spTgt spid="37"/>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34"/>
                                        </p:tgtEl>
                                        <p:attrNameLst>
                                          <p:attrName>style.visibility</p:attrName>
                                        </p:attrNameLst>
                                      </p:cBhvr>
                                      <p:to>
                                        <p:strVal val="visible"/>
                                      </p:to>
                                    </p:set>
                                    <p:animEffect transition="in" filter="randombar(horizontal)">
                                      <p:cBhvr>
                                        <p:cTn id="15" dur="500"/>
                                        <p:tgtEl>
                                          <p:spTgt spid="34"/>
                                        </p:tgtEl>
                                      </p:cBhvr>
                                    </p:animEffect>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6" grpId="0"/>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28" name="组合 27"/>
          <p:cNvGrpSpPr/>
          <p:nvPr/>
        </p:nvGrpSpPr>
        <p:grpSpPr>
          <a:xfrm>
            <a:off x="622448" y="344298"/>
            <a:ext cx="10585465" cy="365230"/>
            <a:chOff x="622448" y="344298"/>
            <a:chExt cx="10585465" cy="365230"/>
          </a:xfrm>
        </p:grpSpPr>
        <p:grpSp>
          <p:nvGrpSpPr>
            <p:cNvPr id="29" name="组合 28"/>
            <p:cNvGrpSpPr/>
            <p:nvPr/>
          </p:nvGrpSpPr>
          <p:grpSpPr>
            <a:xfrm>
              <a:off x="622448" y="344298"/>
              <a:ext cx="10564420" cy="365230"/>
              <a:chOff x="622448" y="344298"/>
              <a:chExt cx="10564420" cy="365230"/>
            </a:xfrm>
          </p:grpSpPr>
          <p:cxnSp>
            <p:nvCxnSpPr>
              <p:cNvPr id="31" name="直接连接符 30"/>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30" name="直接连接符 2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8" name="矩形 37"/>
          <p:cNvSpPr/>
          <p:nvPr/>
        </p:nvSpPr>
        <p:spPr>
          <a:xfrm>
            <a:off x="341914" y="478715"/>
            <a:ext cx="147419" cy="147419"/>
          </a:xfrm>
          <a:prstGeom prst="rect">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9" name="TextBox 9"/>
          <p:cNvSpPr txBox="1"/>
          <p:nvPr/>
        </p:nvSpPr>
        <p:spPr>
          <a:xfrm>
            <a:off x="1138238" y="247882"/>
            <a:ext cx="1763624" cy="461665"/>
          </a:xfrm>
          <a:prstGeom prst="rect">
            <a:avLst/>
          </a:prstGeom>
          <a:noFill/>
        </p:spPr>
        <p:txBody>
          <a:bodyPr wrap="none" rtlCol="0">
            <a:spAutoFit/>
          </a:bodyPr>
          <a:lstStyle/>
          <a:p>
            <a:r>
              <a:rPr lang="zh-CN" altLang="en-US" sz="2400" b="1" dirty="0">
                <a:latin typeface="Arial" panose="020B0604020202020204" pitchFamily="34" charset="0"/>
                <a:ea typeface="思源黑体 CN Regular" panose="020B0500000000000000" pitchFamily="34" charset="-122"/>
                <a:sym typeface="Arial" panose="020B0604020202020204" pitchFamily="34" charset="0"/>
              </a:rPr>
              <a:t>战略的概念</a:t>
            </a:r>
            <a:endParaRPr lang="zh-CN" altLang="zh-CN" sz="2400" b="1" dirty="0">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41" name="组合 40"/>
          <p:cNvGrpSpPr/>
          <p:nvPr/>
        </p:nvGrpSpPr>
        <p:grpSpPr>
          <a:xfrm>
            <a:off x="11296514" y="6010422"/>
            <a:ext cx="701836" cy="703555"/>
            <a:chOff x="9890089" y="4759379"/>
            <a:chExt cx="1560105" cy="1563926"/>
          </a:xfrm>
        </p:grpSpPr>
        <p:grpSp>
          <p:nvGrpSpPr>
            <p:cNvPr id="42" name="组合 41"/>
            <p:cNvGrpSpPr/>
            <p:nvPr/>
          </p:nvGrpSpPr>
          <p:grpSpPr>
            <a:xfrm>
              <a:off x="9890089" y="4759379"/>
              <a:ext cx="1560105" cy="1563926"/>
              <a:chOff x="9623919" y="4589879"/>
              <a:chExt cx="1777857" cy="1782212"/>
            </a:xfrm>
          </p:grpSpPr>
          <p:sp>
            <p:nvSpPr>
              <p:cNvPr id="44" name="L 形 43"/>
              <p:cNvSpPr/>
              <p:nvPr/>
            </p:nvSpPr>
            <p:spPr>
              <a:xfrm flipV="1">
                <a:off x="10127244" y="5097559"/>
                <a:ext cx="1274532" cy="1274532"/>
              </a:xfrm>
              <a:prstGeom prst="corner">
                <a:avLst>
                  <a:gd name="adj1" fmla="val 21395"/>
                  <a:gd name="adj2" fmla="val 21395"/>
                </a:avLst>
              </a:prstGeom>
              <a:gradFill>
                <a:gsLst>
                  <a:gs pos="0">
                    <a:srgbClr val="0070C0">
                      <a:alpha val="60000"/>
                    </a:srgbClr>
                  </a:gs>
                  <a:gs pos="10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00B0F0">
                          <a:lumMod val="100000"/>
                        </a:srgbClr>
                      </a:gs>
                      <a:gs pos="100000">
                        <a:srgbClr val="00B0F0">
                          <a:lumMod val="70000"/>
                          <a:lumOff val="30000"/>
                        </a:srgbClr>
                      </a:gs>
                    </a:gsLst>
                    <a:lin ang="5400000" scaled="1"/>
                  </a:gra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5" name="L 形 44"/>
              <p:cNvSpPr/>
              <p:nvPr/>
            </p:nvSpPr>
            <p:spPr>
              <a:xfrm flipH="1">
                <a:off x="9623919" y="4589879"/>
                <a:ext cx="1274532" cy="1274532"/>
              </a:xfrm>
              <a:prstGeom prst="corner">
                <a:avLst>
                  <a:gd name="adj1" fmla="val 21395"/>
                  <a:gd name="adj2" fmla="val 21395"/>
                </a:avLst>
              </a:prstGeom>
              <a:gradFill>
                <a:gsLst>
                  <a:gs pos="0">
                    <a:srgbClr val="0070C0">
                      <a:alpha val="60000"/>
                    </a:srgbClr>
                  </a:gs>
                  <a:gs pos="10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00B0F0">
                          <a:lumMod val="100000"/>
                        </a:srgbClr>
                      </a:gs>
                      <a:gs pos="100000">
                        <a:srgbClr val="00B0F0">
                          <a:lumMod val="70000"/>
                          <a:lumOff val="30000"/>
                        </a:srgbClr>
                      </a:gs>
                    </a:gsLst>
                    <a:lin ang="5400000" scaled="1"/>
                  </a:gra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43" name="矩形 42"/>
            <p:cNvSpPr/>
            <p:nvPr/>
          </p:nvSpPr>
          <p:spPr>
            <a:xfrm>
              <a:off x="11008832" y="5878645"/>
              <a:ext cx="441361" cy="441361"/>
            </a:xfrm>
            <a:prstGeom prst="rect">
              <a:avLst/>
            </a:prstGeom>
            <a:solidFill>
              <a:srgbClr val="D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52" name="矩形 51"/>
          <p:cNvSpPr/>
          <p:nvPr/>
        </p:nvSpPr>
        <p:spPr>
          <a:xfrm>
            <a:off x="1138238" y="2628164"/>
            <a:ext cx="6256972" cy="1384995"/>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在中国，战略一词历史久远，“战”指战争，略指“谋略”。</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孙子兵法</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被认为是中国最早对战争进行全局筹划的著作。现在，“战略”一词被引申至政治和经济领域，其涵义演变为泛指统领性的、全局性的、左右胜败的谋略、方案和对策。从这个角度上来说，诸葛亮的</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隆中对</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就是中国历史上非常具有代表性的战略案例。</a:t>
            </a:r>
            <a:endParaRPr lang="zh-CN" altLang="zh-CN" sz="1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53" name="TextBox 9"/>
          <p:cNvSpPr txBox="1"/>
          <p:nvPr/>
        </p:nvSpPr>
        <p:spPr>
          <a:xfrm>
            <a:off x="1138238" y="2004417"/>
            <a:ext cx="6699270" cy="523220"/>
          </a:xfrm>
          <a:prstGeom prst="rect">
            <a:avLst/>
          </a:prstGeom>
          <a:noFill/>
        </p:spPr>
        <p:txBody>
          <a:bodyPr wrap="none" rtlCol="0">
            <a:spAutoFit/>
          </a:body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来源于军事，古称</a:t>
            </a:r>
            <a:r>
              <a:rPr lang="zh-CN" altLang="en-US" sz="28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“韬略”</a:t>
            </a:r>
            <a:r>
              <a:rPr lang="zh-CN" altLang="en-US" dirty="0">
                <a:latin typeface="Arial" panose="020B0604020202020204" pitchFamily="34" charset="0"/>
                <a:ea typeface="思源黑体 CN Regular" panose="020B0500000000000000" pitchFamily="34" charset="-122"/>
                <a:sym typeface="Arial" panose="020B0604020202020204" pitchFamily="34" charset="0"/>
              </a:rPr>
              <a:t>，指对战争全局的筹划和谋略。</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54" name="TextBox 9"/>
          <p:cNvSpPr txBox="1"/>
          <p:nvPr/>
        </p:nvSpPr>
        <p:spPr>
          <a:xfrm>
            <a:off x="1138238" y="1370087"/>
            <a:ext cx="1408302" cy="523220"/>
          </a:xfrm>
          <a:prstGeom prst="rect">
            <a:avLst/>
          </a:prstGeom>
          <a:solidFill>
            <a:srgbClr val="C00000"/>
          </a:solidFill>
        </p:spPr>
        <p:txBody>
          <a:bodyPr wrap="square" rtlCol="0">
            <a:spAutoFit/>
          </a:bodyPr>
          <a:lstStyle/>
          <a:p>
            <a:pPr algn="ctr"/>
            <a:r>
              <a:rPr lang="zh-CN" altLang="en-US" sz="2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a:t>
            </a:r>
            <a:endParaRPr lang="zh-CN" altLang="zh-CN" sz="2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1155302" y="4262687"/>
            <a:ext cx="6495063" cy="1780461"/>
            <a:chOff x="1188019" y="3856833"/>
            <a:chExt cx="6495063" cy="1780461"/>
          </a:xfrm>
        </p:grpSpPr>
        <p:sp>
          <p:nvSpPr>
            <p:cNvPr id="35" name="圆角矩形 34"/>
            <p:cNvSpPr/>
            <p:nvPr/>
          </p:nvSpPr>
          <p:spPr>
            <a:xfrm>
              <a:off x="1188019" y="3856833"/>
              <a:ext cx="6495063" cy="1780461"/>
            </a:xfrm>
            <a:prstGeom prst="roundRect">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5" name="TextBox 9"/>
            <p:cNvSpPr txBox="1"/>
            <p:nvPr/>
          </p:nvSpPr>
          <p:spPr>
            <a:xfrm>
              <a:off x="1736527" y="4073034"/>
              <a:ext cx="5398048" cy="1348061"/>
            </a:xfrm>
            <a:prstGeom prst="rect">
              <a:avLst/>
            </a:prstGeom>
            <a:noFill/>
          </p:spPr>
          <p:txBody>
            <a:bodyPr wrap="square">
              <a:spAutoFit/>
            </a:bodyPr>
            <a:lstStyle>
              <a:defPPr>
                <a:defRPr lang="zh-CN"/>
              </a:defPPr>
              <a:lvl1pPr>
                <a:lnSpc>
                  <a:spcPct val="120000"/>
                </a:lnSpc>
                <a:defRPr sz="16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pPr algn="ctr"/>
              <a:r>
                <a:rPr lang="zh-CN" altLang="en-US" sz="18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战略就是：</a:t>
              </a:r>
              <a:r>
                <a:rPr lang="zh-CN" altLang="en-US"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指组织为了实现长期的生存和发展，在综合分析组织内部条件和外部环境的基础上做出的一系列带有全局性和长远性的谋划。通俗地理解：战略就是做正确的事</a:t>
              </a:r>
              <a:r>
                <a:rPr lang="zh-CN" altLang="en-US" sz="18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（战术：正确地做事）</a:t>
              </a:r>
            </a:p>
          </p:txBody>
        </p:sp>
      </p:grpSp>
      <p:grpSp>
        <p:nvGrpSpPr>
          <p:cNvPr id="61" name="组合 60">
            <a:extLst>
              <a:ext uri="{FF2B5EF4-FFF2-40B4-BE49-F238E27FC236}">
                <a16:creationId xmlns:a16="http://schemas.microsoft.com/office/drawing/2014/main" id="{619E9BB2-5325-4CA9-B35E-5098C5AB14CA}"/>
              </a:ext>
            </a:extLst>
          </p:cNvPr>
          <p:cNvGrpSpPr/>
          <p:nvPr/>
        </p:nvGrpSpPr>
        <p:grpSpPr>
          <a:xfrm>
            <a:off x="7478435" y="-575310"/>
            <a:ext cx="8307721" cy="7620000"/>
            <a:chOff x="549316" y="966391"/>
            <a:chExt cx="6213395" cy="5699044"/>
          </a:xfrm>
        </p:grpSpPr>
        <p:sp>
          <p:nvSpPr>
            <p:cNvPr id="62" name="任意多边形: 形状 5">
              <a:extLst>
                <a:ext uri="{FF2B5EF4-FFF2-40B4-BE49-F238E27FC236}">
                  <a16:creationId xmlns:a16="http://schemas.microsoft.com/office/drawing/2014/main" id="{F4D3009B-F639-4474-92A5-CC78CF4CD044}"/>
                </a:ext>
              </a:extLst>
            </p:cNvPr>
            <p:cNvSpPr/>
            <p:nvPr/>
          </p:nvSpPr>
          <p:spPr>
            <a:xfrm>
              <a:off x="549316" y="966391"/>
              <a:ext cx="5699045" cy="5699044"/>
            </a:xfrm>
            <a:custGeom>
              <a:avLst/>
              <a:gdLst>
                <a:gd name="connsiteX0" fmla="*/ 2849523 w 5699045"/>
                <a:gd name="connsiteY0" fmla="*/ 0 h 5699044"/>
                <a:gd name="connsiteX1" fmla="*/ 3178251 w 5699045"/>
                <a:gd name="connsiteY1" fmla="*/ 136163 h 5699044"/>
                <a:gd name="connsiteX2" fmla="*/ 5562882 w 5699045"/>
                <a:gd name="connsiteY2" fmla="*/ 2520795 h 5699044"/>
                <a:gd name="connsiteX3" fmla="*/ 5562882 w 5699045"/>
                <a:gd name="connsiteY3" fmla="*/ 3178250 h 5699044"/>
                <a:gd name="connsiteX4" fmla="*/ 3178251 w 5699045"/>
                <a:gd name="connsiteY4" fmla="*/ 5562881 h 5699044"/>
                <a:gd name="connsiteX5" fmla="*/ 2520796 w 5699045"/>
                <a:gd name="connsiteY5" fmla="*/ 5562881 h 5699044"/>
                <a:gd name="connsiteX6" fmla="*/ 136164 w 5699045"/>
                <a:gd name="connsiteY6" fmla="*/ 3178250 h 5699044"/>
                <a:gd name="connsiteX7" fmla="*/ 136164 w 5699045"/>
                <a:gd name="connsiteY7" fmla="*/ 2520795 h 5699044"/>
                <a:gd name="connsiteX8" fmla="*/ 2520796 w 5699045"/>
                <a:gd name="connsiteY8" fmla="*/ 136163 h 5699044"/>
                <a:gd name="connsiteX9" fmla="*/ 2849523 w 5699045"/>
                <a:gd name="connsiteY9" fmla="*/ 0 h 569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9045" h="5699044">
                  <a:moveTo>
                    <a:pt x="2849523" y="0"/>
                  </a:moveTo>
                  <a:cubicBezTo>
                    <a:pt x="2968499" y="0"/>
                    <a:pt x="3087475" y="45388"/>
                    <a:pt x="3178251" y="136163"/>
                  </a:cubicBezTo>
                  <a:lnTo>
                    <a:pt x="5562882" y="2520795"/>
                  </a:lnTo>
                  <a:cubicBezTo>
                    <a:pt x="5744433" y="2702346"/>
                    <a:pt x="5744433" y="2996699"/>
                    <a:pt x="5562882" y="3178250"/>
                  </a:cubicBezTo>
                  <a:lnTo>
                    <a:pt x="3178251" y="5562881"/>
                  </a:lnTo>
                  <a:cubicBezTo>
                    <a:pt x="2996700" y="5744432"/>
                    <a:pt x="2702347" y="5744432"/>
                    <a:pt x="2520796" y="5562881"/>
                  </a:cubicBezTo>
                  <a:lnTo>
                    <a:pt x="136164" y="3178250"/>
                  </a:lnTo>
                  <a:cubicBezTo>
                    <a:pt x="-45387" y="2996699"/>
                    <a:pt x="-45387" y="2702346"/>
                    <a:pt x="136164" y="2520795"/>
                  </a:cubicBezTo>
                  <a:lnTo>
                    <a:pt x="2520796" y="136163"/>
                  </a:lnTo>
                  <a:cubicBezTo>
                    <a:pt x="2611571" y="45388"/>
                    <a:pt x="2730547" y="0"/>
                    <a:pt x="28495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3" name="任意多边形: 形状 4">
              <a:extLst>
                <a:ext uri="{FF2B5EF4-FFF2-40B4-BE49-F238E27FC236}">
                  <a16:creationId xmlns:a16="http://schemas.microsoft.com/office/drawing/2014/main" id="{8848FA6E-1B42-4729-970C-E93ADE8A5475}"/>
                </a:ext>
              </a:extLst>
            </p:cNvPr>
            <p:cNvSpPr/>
            <p:nvPr/>
          </p:nvSpPr>
          <p:spPr>
            <a:xfrm>
              <a:off x="806491" y="966391"/>
              <a:ext cx="5699045" cy="5699044"/>
            </a:xfrm>
            <a:custGeom>
              <a:avLst/>
              <a:gdLst>
                <a:gd name="connsiteX0" fmla="*/ 2849523 w 5699045"/>
                <a:gd name="connsiteY0" fmla="*/ 0 h 5699044"/>
                <a:gd name="connsiteX1" fmla="*/ 3178251 w 5699045"/>
                <a:gd name="connsiteY1" fmla="*/ 136163 h 5699044"/>
                <a:gd name="connsiteX2" fmla="*/ 5562882 w 5699045"/>
                <a:gd name="connsiteY2" fmla="*/ 2520795 h 5699044"/>
                <a:gd name="connsiteX3" fmla="*/ 5562882 w 5699045"/>
                <a:gd name="connsiteY3" fmla="*/ 3178250 h 5699044"/>
                <a:gd name="connsiteX4" fmla="*/ 3178251 w 5699045"/>
                <a:gd name="connsiteY4" fmla="*/ 5562881 h 5699044"/>
                <a:gd name="connsiteX5" fmla="*/ 2520796 w 5699045"/>
                <a:gd name="connsiteY5" fmla="*/ 5562881 h 5699044"/>
                <a:gd name="connsiteX6" fmla="*/ 136164 w 5699045"/>
                <a:gd name="connsiteY6" fmla="*/ 3178250 h 5699044"/>
                <a:gd name="connsiteX7" fmla="*/ 136164 w 5699045"/>
                <a:gd name="connsiteY7" fmla="*/ 2520795 h 5699044"/>
                <a:gd name="connsiteX8" fmla="*/ 2520796 w 5699045"/>
                <a:gd name="connsiteY8" fmla="*/ 136163 h 5699044"/>
                <a:gd name="connsiteX9" fmla="*/ 2849523 w 5699045"/>
                <a:gd name="connsiteY9" fmla="*/ 0 h 569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9045" h="5699044">
                  <a:moveTo>
                    <a:pt x="2849523" y="0"/>
                  </a:moveTo>
                  <a:cubicBezTo>
                    <a:pt x="2968499" y="0"/>
                    <a:pt x="3087475" y="45388"/>
                    <a:pt x="3178251" y="136163"/>
                  </a:cubicBezTo>
                  <a:lnTo>
                    <a:pt x="5562882" y="2520795"/>
                  </a:lnTo>
                  <a:cubicBezTo>
                    <a:pt x="5744433" y="2702346"/>
                    <a:pt x="5744433" y="2996699"/>
                    <a:pt x="5562882" y="3178250"/>
                  </a:cubicBezTo>
                  <a:lnTo>
                    <a:pt x="3178251" y="5562881"/>
                  </a:lnTo>
                  <a:cubicBezTo>
                    <a:pt x="2996700" y="5744432"/>
                    <a:pt x="2702347" y="5744432"/>
                    <a:pt x="2520796" y="5562881"/>
                  </a:cubicBezTo>
                  <a:lnTo>
                    <a:pt x="136164" y="3178250"/>
                  </a:lnTo>
                  <a:cubicBezTo>
                    <a:pt x="-45387" y="2996699"/>
                    <a:pt x="-45387" y="2702346"/>
                    <a:pt x="136164" y="2520795"/>
                  </a:cubicBezTo>
                  <a:lnTo>
                    <a:pt x="2520796" y="136163"/>
                  </a:lnTo>
                  <a:cubicBezTo>
                    <a:pt x="2611571" y="45388"/>
                    <a:pt x="2730547" y="0"/>
                    <a:pt x="284952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3">
              <a:extLst>
                <a:ext uri="{FF2B5EF4-FFF2-40B4-BE49-F238E27FC236}">
                  <a16:creationId xmlns:a16="http://schemas.microsoft.com/office/drawing/2014/main" id="{90297D31-C6A7-4212-A22E-2F4FC6B33385}"/>
                </a:ext>
              </a:extLst>
            </p:cNvPr>
            <p:cNvSpPr/>
            <p:nvPr/>
          </p:nvSpPr>
          <p:spPr>
            <a:xfrm>
              <a:off x="1063666" y="966391"/>
              <a:ext cx="5699045" cy="5699044"/>
            </a:xfrm>
            <a:custGeom>
              <a:avLst/>
              <a:gdLst>
                <a:gd name="connsiteX0" fmla="*/ 2849523 w 5699045"/>
                <a:gd name="connsiteY0" fmla="*/ 0 h 5699044"/>
                <a:gd name="connsiteX1" fmla="*/ 3178251 w 5699045"/>
                <a:gd name="connsiteY1" fmla="*/ 136163 h 5699044"/>
                <a:gd name="connsiteX2" fmla="*/ 5562882 w 5699045"/>
                <a:gd name="connsiteY2" fmla="*/ 2520795 h 5699044"/>
                <a:gd name="connsiteX3" fmla="*/ 5562882 w 5699045"/>
                <a:gd name="connsiteY3" fmla="*/ 3178250 h 5699044"/>
                <a:gd name="connsiteX4" fmla="*/ 3178251 w 5699045"/>
                <a:gd name="connsiteY4" fmla="*/ 5562881 h 5699044"/>
                <a:gd name="connsiteX5" fmla="*/ 2520796 w 5699045"/>
                <a:gd name="connsiteY5" fmla="*/ 5562881 h 5699044"/>
                <a:gd name="connsiteX6" fmla="*/ 136164 w 5699045"/>
                <a:gd name="connsiteY6" fmla="*/ 3178250 h 5699044"/>
                <a:gd name="connsiteX7" fmla="*/ 136164 w 5699045"/>
                <a:gd name="connsiteY7" fmla="*/ 2520795 h 5699044"/>
                <a:gd name="connsiteX8" fmla="*/ 2520796 w 5699045"/>
                <a:gd name="connsiteY8" fmla="*/ 136163 h 5699044"/>
                <a:gd name="connsiteX9" fmla="*/ 2849523 w 5699045"/>
                <a:gd name="connsiteY9" fmla="*/ 0 h 569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9045" h="5699044">
                  <a:moveTo>
                    <a:pt x="2849523" y="0"/>
                  </a:moveTo>
                  <a:cubicBezTo>
                    <a:pt x="2968499" y="0"/>
                    <a:pt x="3087475" y="45388"/>
                    <a:pt x="3178251" y="136163"/>
                  </a:cubicBezTo>
                  <a:lnTo>
                    <a:pt x="5562882" y="2520795"/>
                  </a:lnTo>
                  <a:cubicBezTo>
                    <a:pt x="5744433" y="2702346"/>
                    <a:pt x="5744433" y="2996699"/>
                    <a:pt x="5562882" y="3178250"/>
                  </a:cubicBezTo>
                  <a:lnTo>
                    <a:pt x="3178251" y="5562881"/>
                  </a:lnTo>
                  <a:cubicBezTo>
                    <a:pt x="2996700" y="5744432"/>
                    <a:pt x="2702347" y="5744432"/>
                    <a:pt x="2520796" y="5562881"/>
                  </a:cubicBezTo>
                  <a:lnTo>
                    <a:pt x="136164" y="3178250"/>
                  </a:lnTo>
                  <a:cubicBezTo>
                    <a:pt x="-45387" y="2996699"/>
                    <a:pt x="-45387" y="2702346"/>
                    <a:pt x="136164" y="2520795"/>
                  </a:cubicBezTo>
                  <a:lnTo>
                    <a:pt x="2520796" y="136163"/>
                  </a:lnTo>
                  <a:cubicBezTo>
                    <a:pt x="2611571" y="45388"/>
                    <a:pt x="2730547" y="0"/>
                    <a:pt x="2849523" y="0"/>
                  </a:cubicBez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spTree>
    <p:extLst>
      <p:ext uri="{BB962C8B-B14F-4D97-AF65-F5344CB8AC3E}">
        <p14:creationId xmlns:p14="http://schemas.microsoft.com/office/powerpoint/2010/main" val="106341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Effect transition="in" filter="fade">
                                      <p:cBhvr>
                                        <p:cTn id="13" dur="500"/>
                                        <p:tgtEl>
                                          <p:spTgt spid="39"/>
                                        </p:tgtEl>
                                      </p:cBhvr>
                                    </p:animEffect>
                                  </p:childTnLst>
                                </p:cTn>
                              </p:par>
                              <p:par>
                                <p:cTn id="14" presetID="2" presetClass="entr" presetSubtype="2"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1+#ppt_w/2"/>
                                          </p:val>
                                        </p:tav>
                                        <p:tav tm="100000">
                                          <p:val>
                                            <p:strVal val="#ppt_x"/>
                                          </p:val>
                                        </p:tav>
                                      </p:tavLst>
                                    </p:anim>
                                    <p:anim calcmode="lin" valueType="num">
                                      <p:cBhvr additive="base">
                                        <p:cTn id="17" dur="500" fill="hold"/>
                                        <p:tgtEl>
                                          <p:spTgt spid="61"/>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750"/>
                                        <p:tgtEl>
                                          <p:spTgt spid="54"/>
                                        </p:tgtEl>
                                      </p:cBhvr>
                                    </p:animEffect>
                                    <p:anim calcmode="lin" valueType="num">
                                      <p:cBhvr>
                                        <p:cTn id="21" dur="750" fill="hold"/>
                                        <p:tgtEl>
                                          <p:spTgt spid="54"/>
                                        </p:tgtEl>
                                        <p:attrNameLst>
                                          <p:attrName>ppt_x</p:attrName>
                                        </p:attrNameLst>
                                      </p:cBhvr>
                                      <p:tavLst>
                                        <p:tav tm="0">
                                          <p:val>
                                            <p:strVal val="#ppt_x"/>
                                          </p:val>
                                        </p:tav>
                                        <p:tav tm="100000">
                                          <p:val>
                                            <p:strVal val="#ppt_x"/>
                                          </p:val>
                                        </p:tav>
                                      </p:tavLst>
                                    </p:anim>
                                    <p:anim calcmode="lin" valueType="num">
                                      <p:cBhvr>
                                        <p:cTn id="22" dur="750" fill="hold"/>
                                        <p:tgtEl>
                                          <p:spTgt spid="54"/>
                                        </p:tgtEl>
                                        <p:attrNameLst>
                                          <p:attrName>ppt_y</p:attrName>
                                        </p:attrNameLst>
                                      </p:cBhvr>
                                      <p:tavLst>
                                        <p:tav tm="0">
                                          <p:val>
                                            <p:strVal val="#ppt_y+.1"/>
                                          </p:val>
                                        </p:tav>
                                        <p:tav tm="100000">
                                          <p:val>
                                            <p:strVal val="#ppt_y"/>
                                          </p:val>
                                        </p:tav>
                                      </p:tavLst>
                                    </p:anim>
                                  </p:childTnLst>
                                </p:cTn>
                              </p:par>
                            </p:childTnLst>
                          </p:cTn>
                        </p:par>
                        <p:par>
                          <p:cTn id="23" fill="hold">
                            <p:stCondLst>
                              <p:cond delay="750"/>
                            </p:stCondLst>
                            <p:childTnLst>
                              <p:par>
                                <p:cTn id="24" presetID="14" presetClass="entr" presetSubtype="10" fill="hold" grpId="0" nodeType="afterEffect">
                                  <p:stCondLst>
                                    <p:cond delay="0"/>
                                  </p:stCondLst>
                                  <p:iterate type="lt">
                                    <p:tmPct val="10000"/>
                                  </p:iterate>
                                  <p:childTnLst>
                                    <p:set>
                                      <p:cBhvr>
                                        <p:cTn id="25" dur="1" fill="hold">
                                          <p:stCondLst>
                                            <p:cond delay="0"/>
                                          </p:stCondLst>
                                        </p:cTn>
                                        <p:tgtEl>
                                          <p:spTgt spid="53"/>
                                        </p:tgtEl>
                                        <p:attrNameLst>
                                          <p:attrName>style.visibility</p:attrName>
                                        </p:attrNameLst>
                                      </p:cBhvr>
                                      <p:to>
                                        <p:strVal val="visible"/>
                                      </p:to>
                                    </p:set>
                                    <p:animEffect transition="in" filter="randombar(horizontal)">
                                      <p:cBhvr>
                                        <p:cTn id="26" dur="500"/>
                                        <p:tgtEl>
                                          <p:spTgt spid="53"/>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1000"/>
                                        <p:tgtEl>
                                          <p:spTgt spid="5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randombar(horizontal)">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52" grpId="0"/>
      <p:bldP spid="53" grpId="0"/>
      <p:bldP spid="5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0"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8" name="矩形 37"/>
          <p:cNvSpPr/>
          <p:nvPr/>
        </p:nvSpPr>
        <p:spPr>
          <a:xfrm>
            <a:off x="341914" y="478715"/>
            <a:ext cx="147419" cy="147419"/>
          </a:xfrm>
          <a:prstGeom prst="rect">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9" name="TextBox 9"/>
          <p:cNvSpPr txBox="1"/>
          <p:nvPr/>
        </p:nvSpPr>
        <p:spPr>
          <a:xfrm>
            <a:off x="1138238" y="247882"/>
            <a:ext cx="1763624" cy="461665"/>
          </a:xfrm>
          <a:prstGeom prst="rect">
            <a:avLst/>
          </a:prstGeom>
          <a:noFill/>
        </p:spPr>
        <p:txBody>
          <a:bodyPr wrap="none" rtlCol="0">
            <a:spAutoFit/>
          </a:bodyPr>
          <a:lstStyle/>
          <a:p>
            <a:r>
              <a:rPr lang="zh-CN" altLang="en-US" sz="2400" b="1" dirty="0">
                <a:latin typeface="Arial" panose="020B0604020202020204" pitchFamily="34" charset="0"/>
                <a:ea typeface="思源黑体 CN Regular" panose="020B0500000000000000" pitchFamily="34" charset="-122"/>
                <a:sym typeface="Arial" panose="020B0604020202020204" pitchFamily="34" charset="0"/>
              </a:rPr>
              <a:t>战略的特征</a:t>
            </a:r>
            <a:endParaRPr lang="zh-CN" altLang="zh-CN" sz="2400" b="1"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29" name="矩形 28"/>
          <p:cNvSpPr/>
          <p:nvPr/>
        </p:nvSpPr>
        <p:spPr>
          <a:xfrm>
            <a:off x="1065187" y="1650607"/>
            <a:ext cx="2560132" cy="867930"/>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必须从组织全局的角度出发，确定组织发展的远景目标和行动纲领。</a:t>
            </a:r>
          </a:p>
        </p:txBody>
      </p:sp>
      <p:sp>
        <p:nvSpPr>
          <p:cNvPr id="30" name="TextBox 9"/>
          <p:cNvSpPr txBox="1"/>
          <p:nvPr/>
        </p:nvSpPr>
        <p:spPr>
          <a:xfrm>
            <a:off x="1868199" y="2629512"/>
            <a:ext cx="954107" cy="400110"/>
          </a:xfrm>
          <a:prstGeom prst="rect">
            <a:avLst/>
          </a:prstGeom>
          <a:solidFill>
            <a:srgbClr val="C00000"/>
          </a:solidFill>
        </p:spPr>
        <p:txBody>
          <a:bodyPr wrap="non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全局性</a:t>
            </a:r>
            <a:endParaRPr lang="zh-CN" altLang="zh-CN"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1" name="矩形 30"/>
          <p:cNvSpPr/>
          <p:nvPr/>
        </p:nvSpPr>
        <p:spPr>
          <a:xfrm>
            <a:off x="4815934" y="1684867"/>
            <a:ext cx="2560132" cy="609398"/>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战略是一种概括性和指导性的规定，是组织行动的纲领。</a:t>
            </a:r>
          </a:p>
        </p:txBody>
      </p:sp>
      <p:sp>
        <p:nvSpPr>
          <p:cNvPr id="32" name="TextBox 9"/>
          <p:cNvSpPr txBox="1"/>
          <p:nvPr/>
        </p:nvSpPr>
        <p:spPr>
          <a:xfrm>
            <a:off x="5618945" y="2314021"/>
            <a:ext cx="954108" cy="400110"/>
          </a:xfrm>
          <a:prstGeom prst="rect">
            <a:avLst/>
          </a:prstGeom>
          <a:solidFill>
            <a:srgbClr val="C00000"/>
          </a:solidFill>
        </p:spPr>
        <p:txBody>
          <a:bodyPr wrap="non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纲领性</a:t>
            </a:r>
            <a:endParaRPr lang="zh-CN" altLang="zh-CN"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8574829" y="1650607"/>
            <a:ext cx="2560132" cy="867930"/>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战略的一个重要目的就是要在竞争中战胜对手，赢得市场和顾客。</a:t>
            </a:r>
          </a:p>
        </p:txBody>
      </p:sp>
      <p:sp>
        <p:nvSpPr>
          <p:cNvPr id="34" name="TextBox 9"/>
          <p:cNvSpPr txBox="1"/>
          <p:nvPr/>
        </p:nvSpPr>
        <p:spPr>
          <a:xfrm>
            <a:off x="9377840" y="2629512"/>
            <a:ext cx="954108" cy="400110"/>
          </a:xfrm>
          <a:prstGeom prst="rect">
            <a:avLst/>
          </a:prstGeom>
          <a:solidFill>
            <a:srgbClr val="C00000"/>
          </a:solidFill>
        </p:spPr>
        <p:txBody>
          <a:bodyPr wrap="non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竞争性</a:t>
            </a:r>
            <a:endParaRPr lang="zh-CN" altLang="zh-CN"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6" name="矩形 45"/>
          <p:cNvSpPr/>
          <p:nvPr/>
        </p:nvSpPr>
        <p:spPr>
          <a:xfrm>
            <a:off x="1065187" y="4473762"/>
            <a:ext cx="2560132" cy="867930"/>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战略的着眼点是组织的未来，是为了谋求组织的长远发展和长远利益。</a:t>
            </a:r>
          </a:p>
        </p:txBody>
      </p:sp>
      <p:sp>
        <p:nvSpPr>
          <p:cNvPr id="47" name="TextBox 9"/>
          <p:cNvSpPr txBox="1"/>
          <p:nvPr/>
        </p:nvSpPr>
        <p:spPr>
          <a:xfrm>
            <a:off x="1868198" y="4054594"/>
            <a:ext cx="954108" cy="400110"/>
          </a:xfrm>
          <a:prstGeom prst="rect">
            <a:avLst/>
          </a:prstGeom>
          <a:solidFill>
            <a:srgbClr val="C00000"/>
          </a:solidFill>
        </p:spPr>
        <p:txBody>
          <a:bodyPr wrap="non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长远性</a:t>
            </a:r>
            <a:endParaRPr lang="zh-CN" altLang="zh-CN"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8" name="矩形 47"/>
          <p:cNvSpPr/>
          <p:nvPr/>
        </p:nvSpPr>
        <p:spPr>
          <a:xfrm>
            <a:off x="4815934" y="4913924"/>
            <a:ext cx="2560132" cy="609398"/>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战略的建立必须是建立在对内外环境客观分析的基础上。</a:t>
            </a:r>
          </a:p>
        </p:txBody>
      </p:sp>
      <p:sp>
        <p:nvSpPr>
          <p:cNvPr id="49" name="TextBox 9"/>
          <p:cNvSpPr txBox="1"/>
          <p:nvPr/>
        </p:nvSpPr>
        <p:spPr>
          <a:xfrm>
            <a:off x="5618945" y="4494756"/>
            <a:ext cx="954108" cy="400110"/>
          </a:xfrm>
          <a:prstGeom prst="rect">
            <a:avLst/>
          </a:prstGeom>
          <a:solidFill>
            <a:srgbClr val="C00000"/>
          </a:solidFill>
        </p:spPr>
        <p:txBody>
          <a:bodyPr wrap="non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客观性</a:t>
            </a:r>
            <a:endParaRPr lang="zh-CN" altLang="zh-CN"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50" name="矩形 49"/>
          <p:cNvSpPr/>
          <p:nvPr/>
        </p:nvSpPr>
        <p:spPr>
          <a:xfrm>
            <a:off x="8574829" y="4473762"/>
            <a:ext cx="2560132" cy="867930"/>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战略着眼于未来，但未来充满不确定性，必然导致战略方案带有一定的风险。</a:t>
            </a:r>
          </a:p>
        </p:txBody>
      </p:sp>
      <p:sp>
        <p:nvSpPr>
          <p:cNvPr id="51" name="TextBox 9"/>
          <p:cNvSpPr txBox="1"/>
          <p:nvPr/>
        </p:nvSpPr>
        <p:spPr>
          <a:xfrm>
            <a:off x="9377840" y="4054594"/>
            <a:ext cx="954108" cy="400110"/>
          </a:xfrm>
          <a:prstGeom prst="rect">
            <a:avLst/>
          </a:prstGeom>
          <a:solidFill>
            <a:srgbClr val="C00000"/>
          </a:solidFill>
        </p:spPr>
        <p:txBody>
          <a:bodyPr wrap="non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风险性</a:t>
            </a:r>
            <a:endParaRPr lang="zh-CN" altLang="zh-CN"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56" name="组合 55"/>
          <p:cNvGrpSpPr/>
          <p:nvPr/>
        </p:nvGrpSpPr>
        <p:grpSpPr>
          <a:xfrm>
            <a:off x="3019549" y="2577596"/>
            <a:ext cx="6152903" cy="1917160"/>
            <a:chOff x="3070243" y="2577596"/>
            <a:chExt cx="6152903" cy="1917160"/>
          </a:xfrm>
        </p:grpSpPr>
        <p:cxnSp>
          <p:nvCxnSpPr>
            <p:cNvPr id="59" name="直接连接符 58"/>
            <p:cNvCxnSpPr/>
            <p:nvPr/>
          </p:nvCxnSpPr>
          <p:spPr>
            <a:xfrm>
              <a:off x="3070243" y="2875741"/>
              <a:ext cx="2241345" cy="1619015"/>
            </a:xfrm>
            <a:prstGeom prst="line">
              <a:avLst/>
            </a:prstGeom>
            <a:ln>
              <a:solidFill>
                <a:srgbClr val="C000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070243" y="2577596"/>
              <a:ext cx="2241345" cy="1619015"/>
            </a:xfrm>
            <a:prstGeom prst="line">
              <a:avLst/>
            </a:prstGeom>
            <a:ln>
              <a:solidFill>
                <a:srgbClr val="C000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flipH="1">
              <a:off x="6981801" y="2577596"/>
              <a:ext cx="2241345" cy="1917160"/>
              <a:chOff x="6923745" y="2577596"/>
              <a:chExt cx="2241345" cy="1917160"/>
            </a:xfrm>
          </p:grpSpPr>
          <p:cxnSp>
            <p:nvCxnSpPr>
              <p:cNvPr id="66" name="直接连接符 65"/>
              <p:cNvCxnSpPr/>
              <p:nvPr/>
            </p:nvCxnSpPr>
            <p:spPr>
              <a:xfrm>
                <a:off x="6923745" y="2875741"/>
                <a:ext cx="2241345" cy="1619015"/>
              </a:xfrm>
              <a:prstGeom prst="line">
                <a:avLst/>
              </a:prstGeom>
              <a:ln>
                <a:solidFill>
                  <a:srgbClr val="C000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923745" y="2577596"/>
                <a:ext cx="2241345" cy="1619015"/>
              </a:xfrm>
              <a:prstGeom prst="line">
                <a:avLst/>
              </a:prstGeom>
              <a:ln>
                <a:solidFill>
                  <a:srgbClr val="C000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sp>
        <p:nvSpPr>
          <p:cNvPr id="68" name="燕尾形 67"/>
          <p:cNvSpPr/>
          <p:nvPr/>
        </p:nvSpPr>
        <p:spPr>
          <a:xfrm>
            <a:off x="7950236" y="3213847"/>
            <a:ext cx="607698" cy="607698"/>
          </a:xfrm>
          <a:prstGeom prst="chevron">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9" name="燕尾形 68"/>
          <p:cNvSpPr/>
          <p:nvPr/>
        </p:nvSpPr>
        <p:spPr>
          <a:xfrm flipH="1">
            <a:off x="3667477" y="3194810"/>
            <a:ext cx="607698" cy="607698"/>
          </a:xfrm>
          <a:prstGeom prst="chevron">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81" name="组合 80"/>
          <p:cNvGrpSpPr/>
          <p:nvPr/>
        </p:nvGrpSpPr>
        <p:grpSpPr>
          <a:xfrm>
            <a:off x="622448" y="344298"/>
            <a:ext cx="10585465" cy="365230"/>
            <a:chOff x="622448" y="344298"/>
            <a:chExt cx="10585465" cy="365230"/>
          </a:xfrm>
        </p:grpSpPr>
        <p:grpSp>
          <p:nvGrpSpPr>
            <p:cNvPr id="82" name="组合 81"/>
            <p:cNvGrpSpPr/>
            <p:nvPr/>
          </p:nvGrpSpPr>
          <p:grpSpPr>
            <a:xfrm>
              <a:off x="622448" y="344298"/>
              <a:ext cx="10564420" cy="365230"/>
              <a:chOff x="622448" y="344298"/>
              <a:chExt cx="10564420" cy="365230"/>
            </a:xfrm>
          </p:grpSpPr>
          <p:cxnSp>
            <p:nvCxnSpPr>
              <p:cNvPr id="84" name="直接连接符 83"/>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5"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6"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83" name="直接连接符 82"/>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图片 1">
            <a:extLst>
              <a:ext uri="{FF2B5EF4-FFF2-40B4-BE49-F238E27FC236}">
                <a16:creationId xmlns:a16="http://schemas.microsoft.com/office/drawing/2014/main" id="{01CB7B0A-C5B9-450B-B471-D43460C35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263424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Effect transition="in" filter="fade">
                                      <p:cBhvr>
                                        <p:cTn id="13" dur="500"/>
                                        <p:tgtEl>
                                          <p:spTgt spid="39"/>
                                        </p:tgtEl>
                                      </p:cBhvr>
                                    </p:animEffect>
                                  </p:childTnLst>
                                </p:cTn>
                              </p:par>
                            </p:childTnLst>
                          </p:cTn>
                        </p:par>
                        <p:par>
                          <p:cTn id="14" fill="hold">
                            <p:stCondLst>
                              <p:cond delay="700"/>
                            </p:stCondLst>
                            <p:childTnLst>
                              <p:par>
                                <p:cTn id="15" presetID="16" presetClass="entr" presetSubtype="21"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arn(inVertical)">
                                      <p:cBhvr>
                                        <p:cTn id="17" dur="500"/>
                                        <p:tgtEl>
                                          <p:spTgt spid="56"/>
                                        </p:tgtEl>
                                      </p:cBhvr>
                                    </p:animEffect>
                                  </p:childTnLst>
                                </p:cTn>
                              </p:par>
                            </p:childTnLst>
                          </p:cTn>
                        </p:par>
                        <p:par>
                          <p:cTn id="18" fill="hold">
                            <p:stCondLst>
                              <p:cond delay="1200"/>
                            </p:stCondLst>
                            <p:childTnLst>
                              <p:par>
                                <p:cTn id="19" presetID="12" presetClass="entr" presetSubtype="8" fill="hold" grpId="0" nodeType="after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additive="base">
                                        <p:cTn id="21" dur="500"/>
                                        <p:tgtEl>
                                          <p:spTgt spid="68"/>
                                        </p:tgtEl>
                                        <p:attrNameLst>
                                          <p:attrName>ppt_x</p:attrName>
                                        </p:attrNameLst>
                                      </p:cBhvr>
                                      <p:tavLst>
                                        <p:tav tm="0">
                                          <p:val>
                                            <p:strVal val="#ppt_x-#ppt_w*1.125000"/>
                                          </p:val>
                                        </p:tav>
                                        <p:tav tm="100000">
                                          <p:val>
                                            <p:strVal val="#ppt_x"/>
                                          </p:val>
                                        </p:tav>
                                      </p:tavLst>
                                    </p:anim>
                                    <p:animEffect transition="in" filter="wipe(right)">
                                      <p:cBhvr>
                                        <p:cTn id="22" dur="500"/>
                                        <p:tgtEl>
                                          <p:spTgt spid="68"/>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additive="base">
                                        <p:cTn id="25" dur="500"/>
                                        <p:tgtEl>
                                          <p:spTgt spid="69"/>
                                        </p:tgtEl>
                                        <p:attrNameLst>
                                          <p:attrName>ppt_x</p:attrName>
                                        </p:attrNameLst>
                                      </p:cBhvr>
                                      <p:tavLst>
                                        <p:tav tm="0">
                                          <p:val>
                                            <p:strVal val="#ppt_x+#ppt_w*1.125000"/>
                                          </p:val>
                                        </p:tav>
                                        <p:tav tm="100000">
                                          <p:val>
                                            <p:strVal val="#ppt_x"/>
                                          </p:val>
                                        </p:tav>
                                      </p:tavLst>
                                    </p:anim>
                                    <p:animEffect transition="in" filter="wipe(left)">
                                      <p:cBhvr>
                                        <p:cTn id="26" dur="500"/>
                                        <p:tgtEl>
                                          <p:spTgt spid="69"/>
                                        </p:tgtEl>
                                      </p:cBhvr>
                                    </p:animEffect>
                                  </p:childTnLst>
                                </p:cTn>
                              </p:par>
                            </p:childTnLst>
                          </p:cTn>
                        </p:par>
                        <p:par>
                          <p:cTn id="27" fill="hold">
                            <p:stCondLst>
                              <p:cond delay="1700"/>
                            </p:stCondLst>
                            <p:childTnLst>
                              <p:par>
                                <p:cTn id="28" presetID="47"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50"/>
                                        <p:tgtEl>
                                          <p:spTgt spid="30"/>
                                        </p:tgtEl>
                                      </p:cBhvr>
                                    </p:animEffect>
                                    <p:anim calcmode="lin" valueType="num">
                                      <p:cBhvr>
                                        <p:cTn id="31" dur="750" fill="hold"/>
                                        <p:tgtEl>
                                          <p:spTgt spid="30"/>
                                        </p:tgtEl>
                                        <p:attrNameLst>
                                          <p:attrName>ppt_x</p:attrName>
                                        </p:attrNameLst>
                                      </p:cBhvr>
                                      <p:tavLst>
                                        <p:tav tm="0">
                                          <p:val>
                                            <p:strVal val="#ppt_x"/>
                                          </p:val>
                                        </p:tav>
                                        <p:tav tm="100000">
                                          <p:val>
                                            <p:strVal val="#ppt_x"/>
                                          </p:val>
                                        </p:tav>
                                      </p:tavLst>
                                    </p:anim>
                                    <p:anim calcmode="lin" valueType="num">
                                      <p:cBhvr>
                                        <p:cTn id="32" dur="750" fill="hold"/>
                                        <p:tgtEl>
                                          <p:spTgt spid="3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750"/>
                                        <p:tgtEl>
                                          <p:spTgt spid="29"/>
                                        </p:tgtEl>
                                      </p:cBhvr>
                                    </p:animEffect>
                                    <p:anim calcmode="lin" valueType="num">
                                      <p:cBhvr>
                                        <p:cTn id="36" dur="750" fill="hold"/>
                                        <p:tgtEl>
                                          <p:spTgt spid="29"/>
                                        </p:tgtEl>
                                        <p:attrNameLst>
                                          <p:attrName>ppt_x</p:attrName>
                                        </p:attrNameLst>
                                      </p:cBhvr>
                                      <p:tavLst>
                                        <p:tav tm="0">
                                          <p:val>
                                            <p:strVal val="#ppt_x"/>
                                          </p:val>
                                        </p:tav>
                                        <p:tav tm="100000">
                                          <p:val>
                                            <p:strVal val="#ppt_x"/>
                                          </p:val>
                                        </p:tav>
                                      </p:tavLst>
                                    </p:anim>
                                    <p:anim calcmode="lin" valueType="num">
                                      <p:cBhvr>
                                        <p:cTn id="37" dur="750" fill="hold"/>
                                        <p:tgtEl>
                                          <p:spTgt spid="2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750"/>
                                        <p:tgtEl>
                                          <p:spTgt spid="47"/>
                                        </p:tgtEl>
                                      </p:cBhvr>
                                    </p:animEffect>
                                    <p:anim calcmode="lin" valueType="num">
                                      <p:cBhvr>
                                        <p:cTn id="41" dur="750" fill="hold"/>
                                        <p:tgtEl>
                                          <p:spTgt spid="47"/>
                                        </p:tgtEl>
                                        <p:attrNameLst>
                                          <p:attrName>ppt_x</p:attrName>
                                        </p:attrNameLst>
                                      </p:cBhvr>
                                      <p:tavLst>
                                        <p:tav tm="0">
                                          <p:val>
                                            <p:strVal val="#ppt_x"/>
                                          </p:val>
                                        </p:tav>
                                        <p:tav tm="100000">
                                          <p:val>
                                            <p:strVal val="#ppt_x"/>
                                          </p:val>
                                        </p:tav>
                                      </p:tavLst>
                                    </p:anim>
                                    <p:anim calcmode="lin" valueType="num">
                                      <p:cBhvr>
                                        <p:cTn id="42" dur="750" fill="hold"/>
                                        <p:tgtEl>
                                          <p:spTgt spid="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750"/>
                                        <p:tgtEl>
                                          <p:spTgt spid="46"/>
                                        </p:tgtEl>
                                      </p:cBhvr>
                                    </p:animEffect>
                                    <p:anim calcmode="lin" valueType="num">
                                      <p:cBhvr>
                                        <p:cTn id="46" dur="750" fill="hold"/>
                                        <p:tgtEl>
                                          <p:spTgt spid="46"/>
                                        </p:tgtEl>
                                        <p:attrNameLst>
                                          <p:attrName>ppt_x</p:attrName>
                                        </p:attrNameLst>
                                      </p:cBhvr>
                                      <p:tavLst>
                                        <p:tav tm="0">
                                          <p:val>
                                            <p:strVal val="#ppt_x"/>
                                          </p:val>
                                        </p:tav>
                                        <p:tav tm="100000">
                                          <p:val>
                                            <p:strVal val="#ppt_x"/>
                                          </p:val>
                                        </p:tav>
                                      </p:tavLst>
                                    </p:anim>
                                    <p:anim calcmode="lin" valueType="num">
                                      <p:cBhvr>
                                        <p:cTn id="47" dur="750" fill="hold"/>
                                        <p:tgtEl>
                                          <p:spTgt spid="46"/>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750"/>
                                        <p:tgtEl>
                                          <p:spTgt spid="32"/>
                                        </p:tgtEl>
                                      </p:cBhvr>
                                    </p:animEffect>
                                    <p:anim calcmode="lin" valueType="num">
                                      <p:cBhvr>
                                        <p:cTn id="51" dur="750" fill="hold"/>
                                        <p:tgtEl>
                                          <p:spTgt spid="32"/>
                                        </p:tgtEl>
                                        <p:attrNameLst>
                                          <p:attrName>ppt_x</p:attrName>
                                        </p:attrNameLst>
                                      </p:cBhvr>
                                      <p:tavLst>
                                        <p:tav tm="0">
                                          <p:val>
                                            <p:strVal val="#ppt_x"/>
                                          </p:val>
                                        </p:tav>
                                        <p:tav tm="100000">
                                          <p:val>
                                            <p:strVal val="#ppt_x"/>
                                          </p:val>
                                        </p:tav>
                                      </p:tavLst>
                                    </p:anim>
                                    <p:anim calcmode="lin" valueType="num">
                                      <p:cBhvr>
                                        <p:cTn id="52" dur="750" fill="hold"/>
                                        <p:tgtEl>
                                          <p:spTgt spid="3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750"/>
                                        <p:tgtEl>
                                          <p:spTgt spid="31"/>
                                        </p:tgtEl>
                                      </p:cBhvr>
                                    </p:animEffect>
                                    <p:anim calcmode="lin" valueType="num">
                                      <p:cBhvr>
                                        <p:cTn id="56" dur="750" fill="hold"/>
                                        <p:tgtEl>
                                          <p:spTgt spid="31"/>
                                        </p:tgtEl>
                                        <p:attrNameLst>
                                          <p:attrName>ppt_x</p:attrName>
                                        </p:attrNameLst>
                                      </p:cBhvr>
                                      <p:tavLst>
                                        <p:tav tm="0">
                                          <p:val>
                                            <p:strVal val="#ppt_x"/>
                                          </p:val>
                                        </p:tav>
                                        <p:tav tm="100000">
                                          <p:val>
                                            <p:strVal val="#ppt_x"/>
                                          </p:val>
                                        </p:tav>
                                      </p:tavLst>
                                    </p:anim>
                                    <p:anim calcmode="lin" valueType="num">
                                      <p:cBhvr>
                                        <p:cTn id="57" dur="750" fill="hold"/>
                                        <p:tgtEl>
                                          <p:spTgt spid="3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75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750"/>
                                        <p:tgtEl>
                                          <p:spTgt spid="49"/>
                                        </p:tgtEl>
                                      </p:cBhvr>
                                    </p:animEffect>
                                    <p:anim calcmode="lin" valueType="num">
                                      <p:cBhvr>
                                        <p:cTn id="61" dur="750" fill="hold"/>
                                        <p:tgtEl>
                                          <p:spTgt spid="49"/>
                                        </p:tgtEl>
                                        <p:attrNameLst>
                                          <p:attrName>ppt_x</p:attrName>
                                        </p:attrNameLst>
                                      </p:cBhvr>
                                      <p:tavLst>
                                        <p:tav tm="0">
                                          <p:val>
                                            <p:strVal val="#ppt_x"/>
                                          </p:val>
                                        </p:tav>
                                        <p:tav tm="100000">
                                          <p:val>
                                            <p:strVal val="#ppt_x"/>
                                          </p:val>
                                        </p:tav>
                                      </p:tavLst>
                                    </p:anim>
                                    <p:anim calcmode="lin" valueType="num">
                                      <p:cBhvr>
                                        <p:cTn id="62" dur="750" fill="hold"/>
                                        <p:tgtEl>
                                          <p:spTgt spid="4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750"/>
                                  </p:stCondLst>
                                  <p:childTnLst>
                                    <p:set>
                                      <p:cBhvr>
                                        <p:cTn id="64" dur="1" fill="hold">
                                          <p:stCondLst>
                                            <p:cond delay="0"/>
                                          </p:stCondLst>
                                        </p:cTn>
                                        <p:tgtEl>
                                          <p:spTgt spid="48"/>
                                        </p:tgtEl>
                                        <p:attrNameLst>
                                          <p:attrName>style.visibility</p:attrName>
                                        </p:attrNameLst>
                                      </p:cBhvr>
                                      <p:to>
                                        <p:strVal val="visible"/>
                                      </p:to>
                                    </p:set>
                                    <p:animEffect transition="in" filter="fade">
                                      <p:cBhvr>
                                        <p:cTn id="65" dur="750"/>
                                        <p:tgtEl>
                                          <p:spTgt spid="48"/>
                                        </p:tgtEl>
                                      </p:cBhvr>
                                    </p:animEffect>
                                    <p:anim calcmode="lin" valueType="num">
                                      <p:cBhvr>
                                        <p:cTn id="66" dur="750" fill="hold"/>
                                        <p:tgtEl>
                                          <p:spTgt spid="48"/>
                                        </p:tgtEl>
                                        <p:attrNameLst>
                                          <p:attrName>ppt_x</p:attrName>
                                        </p:attrNameLst>
                                      </p:cBhvr>
                                      <p:tavLst>
                                        <p:tav tm="0">
                                          <p:val>
                                            <p:strVal val="#ppt_x"/>
                                          </p:val>
                                        </p:tav>
                                        <p:tav tm="100000">
                                          <p:val>
                                            <p:strVal val="#ppt_x"/>
                                          </p:val>
                                        </p:tav>
                                      </p:tavLst>
                                    </p:anim>
                                    <p:anim calcmode="lin" valueType="num">
                                      <p:cBhvr>
                                        <p:cTn id="67" dur="750" fill="hold"/>
                                        <p:tgtEl>
                                          <p:spTgt spid="48"/>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100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750"/>
                                        <p:tgtEl>
                                          <p:spTgt spid="34"/>
                                        </p:tgtEl>
                                      </p:cBhvr>
                                    </p:animEffect>
                                    <p:anim calcmode="lin" valueType="num">
                                      <p:cBhvr>
                                        <p:cTn id="71" dur="750" fill="hold"/>
                                        <p:tgtEl>
                                          <p:spTgt spid="34"/>
                                        </p:tgtEl>
                                        <p:attrNameLst>
                                          <p:attrName>ppt_x</p:attrName>
                                        </p:attrNameLst>
                                      </p:cBhvr>
                                      <p:tavLst>
                                        <p:tav tm="0">
                                          <p:val>
                                            <p:strVal val="#ppt_x"/>
                                          </p:val>
                                        </p:tav>
                                        <p:tav tm="100000">
                                          <p:val>
                                            <p:strVal val="#ppt_x"/>
                                          </p:val>
                                        </p:tav>
                                      </p:tavLst>
                                    </p:anim>
                                    <p:anim calcmode="lin" valueType="num">
                                      <p:cBhvr>
                                        <p:cTn id="72" dur="750" fill="hold"/>
                                        <p:tgtEl>
                                          <p:spTgt spid="34"/>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100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750"/>
                                        <p:tgtEl>
                                          <p:spTgt spid="33"/>
                                        </p:tgtEl>
                                      </p:cBhvr>
                                    </p:animEffect>
                                    <p:anim calcmode="lin" valueType="num">
                                      <p:cBhvr>
                                        <p:cTn id="76" dur="750" fill="hold"/>
                                        <p:tgtEl>
                                          <p:spTgt spid="33"/>
                                        </p:tgtEl>
                                        <p:attrNameLst>
                                          <p:attrName>ppt_x</p:attrName>
                                        </p:attrNameLst>
                                      </p:cBhvr>
                                      <p:tavLst>
                                        <p:tav tm="0">
                                          <p:val>
                                            <p:strVal val="#ppt_x"/>
                                          </p:val>
                                        </p:tav>
                                        <p:tav tm="100000">
                                          <p:val>
                                            <p:strVal val="#ppt_x"/>
                                          </p:val>
                                        </p:tav>
                                      </p:tavLst>
                                    </p:anim>
                                    <p:anim calcmode="lin" valueType="num">
                                      <p:cBhvr>
                                        <p:cTn id="77" dur="750" fill="hold"/>
                                        <p:tgtEl>
                                          <p:spTgt spid="3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750"/>
                                        <p:tgtEl>
                                          <p:spTgt spid="51"/>
                                        </p:tgtEl>
                                      </p:cBhvr>
                                    </p:animEffect>
                                    <p:anim calcmode="lin" valueType="num">
                                      <p:cBhvr>
                                        <p:cTn id="81" dur="750" fill="hold"/>
                                        <p:tgtEl>
                                          <p:spTgt spid="51"/>
                                        </p:tgtEl>
                                        <p:attrNameLst>
                                          <p:attrName>ppt_x</p:attrName>
                                        </p:attrNameLst>
                                      </p:cBhvr>
                                      <p:tavLst>
                                        <p:tav tm="0">
                                          <p:val>
                                            <p:strVal val="#ppt_x"/>
                                          </p:val>
                                        </p:tav>
                                        <p:tav tm="100000">
                                          <p:val>
                                            <p:strVal val="#ppt_x"/>
                                          </p:val>
                                        </p:tav>
                                      </p:tavLst>
                                    </p:anim>
                                    <p:anim calcmode="lin" valueType="num">
                                      <p:cBhvr>
                                        <p:cTn id="82" dur="750" fill="hold"/>
                                        <p:tgtEl>
                                          <p:spTgt spid="5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750"/>
                                        <p:tgtEl>
                                          <p:spTgt spid="50"/>
                                        </p:tgtEl>
                                      </p:cBhvr>
                                    </p:animEffect>
                                    <p:anim calcmode="lin" valueType="num">
                                      <p:cBhvr>
                                        <p:cTn id="86" dur="750" fill="hold"/>
                                        <p:tgtEl>
                                          <p:spTgt spid="50"/>
                                        </p:tgtEl>
                                        <p:attrNameLst>
                                          <p:attrName>ppt_x</p:attrName>
                                        </p:attrNameLst>
                                      </p:cBhvr>
                                      <p:tavLst>
                                        <p:tav tm="0">
                                          <p:val>
                                            <p:strVal val="#ppt_x"/>
                                          </p:val>
                                        </p:tav>
                                        <p:tav tm="100000">
                                          <p:val>
                                            <p:strVal val="#ppt_x"/>
                                          </p:val>
                                        </p:tav>
                                      </p:tavLst>
                                    </p:anim>
                                    <p:anim calcmode="lin" valueType="num">
                                      <p:cBhvr>
                                        <p:cTn id="87"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29" grpId="0"/>
      <p:bldP spid="30" grpId="0" animBg="1"/>
      <p:bldP spid="31" grpId="0"/>
      <p:bldP spid="32" grpId="0" animBg="1"/>
      <p:bldP spid="33" grpId="0"/>
      <p:bldP spid="34" grpId="0" animBg="1"/>
      <p:bldP spid="46" grpId="0"/>
      <p:bldP spid="47" grpId="0" animBg="1"/>
      <p:bldP spid="48" grpId="0"/>
      <p:bldP spid="49" grpId="0" animBg="1"/>
      <p:bldP spid="50" grpId="0"/>
      <p:bldP spid="51" grpId="0" animBg="1"/>
      <p:bldP spid="68" grpId="0" animBg="1"/>
      <p:bldP spid="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403C14B4-5292-5F43-85CC-1952ECFA3C05}"/>
              </a:ext>
            </a:extLst>
          </p:cNvPr>
          <p:cNvSpPr/>
          <p:nvPr/>
        </p:nvSpPr>
        <p:spPr>
          <a:xfrm>
            <a:off x="5042622" y="2129514"/>
            <a:ext cx="3526543" cy="1107996"/>
          </a:xfrm>
          <a:prstGeom prst="rect">
            <a:avLst/>
          </a:prstGeom>
        </p:spPr>
        <p:txBody>
          <a:bodyPr wrap="none">
            <a:spAutoFit/>
          </a:bodyPr>
          <a:lstStyle/>
          <a:p>
            <a:r>
              <a:rPr lang="en-US" altLang="zh-CN"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PART 02</a:t>
            </a:r>
            <a:endParaRPr lang="zh-CN" altLang="en-US"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0" name="矩形 19">
            <a:extLst>
              <a:ext uri="{FF2B5EF4-FFF2-40B4-BE49-F238E27FC236}">
                <a16:creationId xmlns:a16="http://schemas.microsoft.com/office/drawing/2014/main" id="{DB4DFC09-F2EB-CA46-89F1-C24F77AF83F1}"/>
              </a:ext>
            </a:extLst>
          </p:cNvPr>
          <p:cNvSpPr/>
          <p:nvPr/>
        </p:nvSpPr>
        <p:spPr>
          <a:xfrm>
            <a:off x="4911307" y="3359546"/>
            <a:ext cx="5878532" cy="1200329"/>
          </a:xfrm>
          <a:prstGeom prst="rect">
            <a:avLst/>
          </a:prstGeom>
        </p:spPr>
        <p:txBody>
          <a:bodyPr wrap="none">
            <a:spAutoFit/>
          </a:bodyPr>
          <a:lstStyle/>
          <a:p>
            <a:r>
              <a:rPr lang="zh-CN" altLang="en-US" sz="72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企业战略概括</a:t>
            </a:r>
          </a:p>
        </p:txBody>
      </p:sp>
      <p:sp>
        <p:nvSpPr>
          <p:cNvPr id="22" name="TextBox 3">
            <a:extLst>
              <a:ext uri="{FF2B5EF4-FFF2-40B4-BE49-F238E27FC236}">
                <a16:creationId xmlns:a16="http://schemas.microsoft.com/office/drawing/2014/main" id="{78D8846C-E6A1-A84F-B8F2-7185DA38898D}"/>
              </a:ext>
            </a:extLst>
          </p:cNvPr>
          <p:cNvSpPr txBox="1"/>
          <p:nvPr/>
        </p:nvSpPr>
        <p:spPr>
          <a:xfrm>
            <a:off x="4928322" y="4579670"/>
            <a:ext cx="4726675" cy="400110"/>
          </a:xfrm>
          <a:prstGeom prst="rect">
            <a:avLst/>
          </a:prstGeom>
          <a:noFill/>
        </p:spPr>
        <p:txBody>
          <a:bodyPr wrap="square" rtlCol="0">
            <a:spAutoFit/>
          </a:bodyPr>
          <a:lstStyle>
            <a:defPPr>
              <a:defRPr lang="zh-CN"/>
            </a:defPPr>
            <a:lvl1pPr>
              <a:defRPr sz="4000" b="1">
                <a:solidFill>
                  <a:srgbClr val="D92929"/>
                </a:solidFill>
                <a:latin typeface="思源黑体 CN Heavy" panose="020B0A00000000000000" pitchFamily="34" charset="-122"/>
                <a:ea typeface="思源黑体 CN Heavy" panose="020B0A00000000000000" pitchFamily="34" charset="-122"/>
              </a:defRPr>
            </a:lvl1pPr>
          </a:lstStyle>
          <a:p>
            <a:r>
              <a:rPr lang="en-US" altLang="zh-CN"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Basic concepts of strategy</a:t>
            </a:r>
            <a:endParaRPr lang="zh-CN" altLang="en-US"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3" name="矩形 22">
            <a:extLst>
              <a:ext uri="{FF2B5EF4-FFF2-40B4-BE49-F238E27FC236}">
                <a16:creationId xmlns:a16="http://schemas.microsoft.com/office/drawing/2014/main" id="{587727AC-89C6-A241-A28A-D43964F9D175}"/>
              </a:ext>
            </a:extLst>
          </p:cNvPr>
          <p:cNvSpPr/>
          <p:nvPr/>
        </p:nvSpPr>
        <p:spPr>
          <a:xfrm>
            <a:off x="5163277" y="3250949"/>
            <a:ext cx="959208" cy="1020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4" name="矩形 23">
            <a:extLst>
              <a:ext uri="{FF2B5EF4-FFF2-40B4-BE49-F238E27FC236}">
                <a16:creationId xmlns:a16="http://schemas.microsoft.com/office/drawing/2014/main" id="{65A33058-C031-8242-B790-4926634EA0BF}"/>
              </a:ext>
            </a:extLst>
          </p:cNvPr>
          <p:cNvSpPr/>
          <p:nvPr/>
        </p:nvSpPr>
        <p:spPr>
          <a:xfrm>
            <a:off x="1508760" y="0"/>
            <a:ext cx="17145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菱形 24">
            <a:extLst>
              <a:ext uri="{FF2B5EF4-FFF2-40B4-BE49-F238E27FC236}">
                <a16:creationId xmlns:a16="http://schemas.microsoft.com/office/drawing/2014/main" id="{22B3CF11-D56F-A64C-BC88-87056031974A}"/>
              </a:ext>
            </a:extLst>
          </p:cNvPr>
          <p:cNvSpPr/>
          <p:nvPr/>
        </p:nvSpPr>
        <p:spPr>
          <a:xfrm>
            <a:off x="954627" y="1600677"/>
            <a:ext cx="3402547" cy="3402547"/>
          </a:xfrm>
          <a:prstGeom prst="diamond">
            <a:avLst/>
          </a:prstGeom>
          <a:blipFill dpi="0" rotWithShape="1">
            <a:blip r:embed="rId3" cstate="screen">
              <a:extLst>
                <a:ext uri="{28A0092B-C50C-407E-A947-70E740481C1C}">
                  <a14:useLocalDpi xmlns:a14="http://schemas.microsoft.com/office/drawing/2010/main"/>
                </a:ext>
              </a:extLst>
            </a:blip>
            <a:srcRect/>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3" name="图片 2">
            <a:extLst>
              <a:ext uri="{FF2B5EF4-FFF2-40B4-BE49-F238E27FC236}">
                <a16:creationId xmlns:a16="http://schemas.microsoft.com/office/drawing/2014/main" id="{58935A43-56C7-4EB7-B7EC-D64848CE7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50530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9" name="TextBox 9"/>
          <p:cNvSpPr txBox="1"/>
          <p:nvPr/>
        </p:nvSpPr>
        <p:spPr>
          <a:xfrm>
            <a:off x="1138238" y="247882"/>
            <a:ext cx="2395207" cy="461665"/>
          </a:xfrm>
          <a:prstGeom prst="rect">
            <a:avLst/>
          </a:prstGeom>
          <a:noFill/>
        </p:spPr>
        <p:txBody>
          <a:bodyPr wrap="none" rtlCol="0">
            <a:spAutoFit/>
          </a:bodyPr>
          <a:lstStyle/>
          <a:p>
            <a:r>
              <a:rPr lang="zh-CN" altLang="en-US" sz="2400" b="1" dirty="0">
                <a:latin typeface="Arial" panose="020B0604020202020204" pitchFamily="34" charset="0"/>
                <a:ea typeface="思源黑体 CN Regular" panose="020B0500000000000000" pitchFamily="34" charset="-122"/>
                <a:sym typeface="Arial" panose="020B0604020202020204" pitchFamily="34" charset="0"/>
              </a:rPr>
              <a:t>为什么需要战略</a:t>
            </a:r>
            <a:endParaRPr lang="zh-CN" altLang="zh-CN" sz="2400" b="1" dirty="0">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5197853" y="3615333"/>
            <a:ext cx="959784" cy="959784"/>
            <a:chOff x="3864630" y="3663788"/>
            <a:chExt cx="959784" cy="959784"/>
          </a:xfrm>
        </p:grpSpPr>
        <p:sp>
          <p:nvSpPr>
            <p:cNvPr id="41" name="流程图: 顺序访问存储器 40"/>
            <p:cNvSpPr/>
            <p:nvPr/>
          </p:nvSpPr>
          <p:spPr>
            <a:xfrm flipH="1">
              <a:off x="3864630" y="3663788"/>
              <a:ext cx="959784" cy="959784"/>
            </a:xfrm>
            <a:prstGeom prst="flowChartMagneticTape">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42" name="TextBox 9"/>
            <p:cNvSpPr txBox="1"/>
            <p:nvPr/>
          </p:nvSpPr>
          <p:spPr>
            <a:xfrm>
              <a:off x="3896143" y="3886632"/>
              <a:ext cx="923651" cy="523220"/>
            </a:xfrm>
            <a:prstGeom prst="rect">
              <a:avLst/>
            </a:prstGeom>
            <a:noFill/>
          </p:spPr>
          <p:txBody>
            <a:bodyPr wrap="none" rtlCol="0">
              <a:spAutoFit/>
            </a:bodyPr>
            <a:lstStyle/>
            <a:p>
              <a:pPr algn="ctr"/>
              <a:r>
                <a:rPr lang="en-US" altLang="zh-CN" sz="28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90%</a:t>
              </a:r>
              <a:endParaRPr lang="zh-CN" altLang="zh-CN" sz="28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43" name="TextBox 9"/>
          <p:cNvSpPr txBox="1"/>
          <p:nvPr/>
        </p:nvSpPr>
        <p:spPr>
          <a:xfrm>
            <a:off x="4640814" y="4623572"/>
            <a:ext cx="4031873" cy="584775"/>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美国</a:t>
            </a:r>
            <a:r>
              <a:rPr lang="en-US" altLang="zh-CN" sz="20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90%</a:t>
            </a:r>
            <a:r>
              <a:rPr lang="zh-CN" altLang="en-US" sz="20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以上的企业家</a:t>
            </a:r>
            <a:r>
              <a:rPr lang="zh-CN" altLang="en-US" sz="32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认为：</a:t>
            </a:r>
            <a:endParaRPr lang="zh-CN" altLang="zh-CN" sz="20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4" name="TextBox 9"/>
          <p:cNvSpPr txBox="1"/>
          <p:nvPr/>
        </p:nvSpPr>
        <p:spPr>
          <a:xfrm>
            <a:off x="4492897" y="5199143"/>
            <a:ext cx="7109639" cy="400110"/>
          </a:xfrm>
          <a:prstGeom prst="rect">
            <a:avLst/>
          </a:prstGeom>
          <a:noFill/>
        </p:spPr>
        <p:txBody>
          <a:bodyPr wrap="none" rtlCol="0">
            <a:spAutoFit/>
          </a:bodyPr>
          <a:lstStyle/>
          <a:p>
            <a:r>
              <a:rPr lang="zh-CN" altLang="en-US" sz="2000" dirty="0">
                <a:latin typeface="Arial" panose="020B0604020202020204" pitchFamily="34" charset="0"/>
                <a:ea typeface="思源黑体 CN Regular" panose="020B0500000000000000" pitchFamily="34" charset="-122"/>
                <a:sym typeface="Arial" panose="020B0604020202020204" pitchFamily="34" charset="0"/>
              </a:rPr>
              <a:t>“最占时间、最为重要、最为困难的事就是制定战略规划。”</a:t>
            </a:r>
            <a:endParaRPr lang="zh-CN" altLang="zh-CN" sz="20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45" name="矩形 44"/>
          <p:cNvSpPr/>
          <p:nvPr/>
        </p:nvSpPr>
        <p:spPr>
          <a:xfrm>
            <a:off x="1955657" y="1662772"/>
            <a:ext cx="3496277" cy="1089529"/>
          </a:xfrm>
          <a:prstGeom prst="rect">
            <a:avLst/>
          </a:prstGeom>
          <a:noFill/>
        </p:spPr>
        <p:txBody>
          <a:bodyPr wrap="square">
            <a:spAutoFit/>
          </a:bodyPr>
          <a:lstStyle/>
          <a:p>
            <a:pPr>
              <a:lnSpc>
                <a:spcPct val="120000"/>
              </a:lnSpc>
            </a:pPr>
            <a:r>
              <a:rPr lang="zh-CN" altLang="en-US" dirty="0">
                <a:latin typeface="Arial" panose="020B0604020202020204" pitchFamily="34" charset="0"/>
                <a:ea typeface="思源黑体 CN Regular" panose="020B0500000000000000" pitchFamily="34" charset="-122"/>
                <a:sym typeface="Arial" panose="020B0604020202020204" pitchFamily="34" charset="0"/>
              </a:rPr>
              <a:t>每年我都花一半的时间在战略规划上，雷打不动。</a:t>
            </a:r>
            <a:endParaRPr lang="en-US" altLang="zh-CN" dirty="0">
              <a:latin typeface="Arial" panose="020B0604020202020204" pitchFamily="34" charset="0"/>
              <a:ea typeface="思源黑体 CN Regular" panose="020B0500000000000000" pitchFamily="34" charset="-122"/>
              <a:sym typeface="Arial" panose="020B0604020202020204" pitchFamily="34" charset="0"/>
            </a:endParaRPr>
          </a:p>
          <a:p>
            <a:pPr algn="r">
              <a:lnSpc>
                <a:spcPct val="120000"/>
              </a:lnSpc>
            </a:pPr>
            <a:r>
              <a:rPr lang="en-US" altLang="zh-CN" dirty="0">
                <a:latin typeface="Arial" panose="020B0604020202020204" pitchFamily="34" charset="0"/>
                <a:ea typeface="思源黑体 CN Regular" panose="020B0500000000000000" pitchFamily="34" charset="-122"/>
                <a:sym typeface="Arial" panose="020B0604020202020204" pitchFamily="34" charset="0"/>
              </a:rPr>
              <a:t>——</a:t>
            </a:r>
            <a:r>
              <a:rPr lang="zh-CN" altLang="en-US" dirty="0">
                <a:latin typeface="Arial" panose="020B0604020202020204" pitchFamily="34" charset="0"/>
                <a:ea typeface="思源黑体 CN Regular" panose="020B0500000000000000" pitchFamily="34" charset="-122"/>
                <a:sym typeface="Arial" panose="020B0604020202020204" pitchFamily="34" charset="0"/>
              </a:rPr>
              <a:t>爱某生</a:t>
            </a:r>
          </a:p>
        </p:txBody>
      </p:sp>
      <p:sp>
        <p:nvSpPr>
          <p:cNvPr id="52" name="矩形 51"/>
          <p:cNvSpPr/>
          <p:nvPr/>
        </p:nvSpPr>
        <p:spPr>
          <a:xfrm>
            <a:off x="6324325" y="1666822"/>
            <a:ext cx="4111265" cy="1089529"/>
          </a:xfrm>
          <a:prstGeom prst="rect">
            <a:avLst/>
          </a:prstGeom>
          <a:noFill/>
        </p:spPr>
        <p:txBody>
          <a:bodyPr wrap="square">
            <a:spAutoFit/>
          </a:bodyPr>
          <a:lstStyle/>
          <a:p>
            <a:pPr>
              <a:lnSpc>
                <a:spcPct val="120000"/>
              </a:lnSpc>
            </a:pPr>
            <a:r>
              <a:rPr lang="zh-CN" altLang="en-US" dirty="0">
                <a:latin typeface="Arial" panose="020B0604020202020204" pitchFamily="34" charset="0"/>
                <a:ea typeface="思源黑体 CN Regular" panose="020B0500000000000000" pitchFamily="34" charset="-122"/>
                <a:sym typeface="Arial" panose="020B0604020202020204" pitchFamily="34" charset="0"/>
              </a:rPr>
              <a:t>我整天没有做几件事，但有一件做不完的工作，那就是规划未来。</a:t>
            </a:r>
            <a:endParaRPr lang="en-US" altLang="zh-CN" dirty="0">
              <a:latin typeface="Arial" panose="020B0604020202020204" pitchFamily="34" charset="0"/>
              <a:ea typeface="思源黑体 CN Regular" panose="020B0500000000000000" pitchFamily="34" charset="-122"/>
              <a:sym typeface="Arial" panose="020B0604020202020204" pitchFamily="34" charset="0"/>
            </a:endParaRPr>
          </a:p>
          <a:p>
            <a:pPr algn="r">
              <a:lnSpc>
                <a:spcPct val="120000"/>
              </a:lnSpc>
            </a:pPr>
            <a:r>
              <a:rPr lang="en-US" altLang="zh-CN" dirty="0">
                <a:latin typeface="Arial" panose="020B0604020202020204" pitchFamily="34" charset="0"/>
                <a:ea typeface="思源黑体 CN Regular" panose="020B0500000000000000" pitchFamily="34" charset="-122"/>
                <a:sym typeface="Arial" panose="020B0604020202020204" pitchFamily="34" charset="0"/>
              </a:rPr>
              <a:t>——</a:t>
            </a:r>
            <a:r>
              <a:rPr lang="zh-CN" altLang="en-US" dirty="0">
                <a:latin typeface="Arial" panose="020B0604020202020204" pitchFamily="34" charset="0"/>
                <a:ea typeface="思源黑体 CN Regular" panose="020B0500000000000000" pitchFamily="34" charset="-122"/>
                <a:sym typeface="Arial" panose="020B0604020202020204" pitchFamily="34" charset="0"/>
              </a:rPr>
              <a:t>韦某奇</a:t>
            </a:r>
          </a:p>
        </p:txBody>
      </p:sp>
      <p:grpSp>
        <p:nvGrpSpPr>
          <p:cNvPr id="58" name="组合 57">
            <a:extLst>
              <a:ext uri="{FF2B5EF4-FFF2-40B4-BE49-F238E27FC236}">
                <a16:creationId xmlns:a16="http://schemas.microsoft.com/office/drawing/2014/main" id="{418BC09F-CA1D-4DC0-AC16-5E0F1EED221D}"/>
              </a:ext>
            </a:extLst>
          </p:cNvPr>
          <p:cNvGrpSpPr/>
          <p:nvPr/>
        </p:nvGrpSpPr>
        <p:grpSpPr>
          <a:xfrm flipH="1">
            <a:off x="833193" y="3604896"/>
            <a:ext cx="4085890" cy="2301987"/>
            <a:chOff x="7024363" y="4056906"/>
            <a:chExt cx="3353830" cy="1889545"/>
          </a:xfrm>
        </p:grpSpPr>
        <p:sp>
          <p:nvSpPr>
            <p:cNvPr id="61" name="任意多边形: 形状 18">
              <a:extLst>
                <a:ext uri="{FF2B5EF4-FFF2-40B4-BE49-F238E27FC236}">
                  <a16:creationId xmlns:a16="http://schemas.microsoft.com/office/drawing/2014/main" id="{4826C6BA-41F4-4BE2-9231-AB1F27326962}"/>
                </a:ext>
              </a:extLst>
            </p:cNvPr>
            <p:cNvSpPr/>
            <p:nvPr/>
          </p:nvSpPr>
          <p:spPr>
            <a:xfrm flipH="1">
              <a:off x="7808830" y="4056906"/>
              <a:ext cx="2566037" cy="1298404"/>
            </a:xfrm>
            <a:custGeom>
              <a:avLst/>
              <a:gdLst>
                <a:gd name="connsiteX0" fmla="*/ 796771 w 3555337"/>
                <a:gd name="connsiteY0" fmla="*/ 0 h 1798986"/>
                <a:gd name="connsiteX1" fmla="*/ 1354466 w 3555337"/>
                <a:gd name="connsiteY1" fmla="*/ 0 h 1798986"/>
                <a:gd name="connsiteX2" fmla="*/ 1437767 w 3555337"/>
                <a:gd name="connsiteY2" fmla="*/ 0 h 1798986"/>
                <a:gd name="connsiteX3" fmla="*/ 1715650 w 3555337"/>
                <a:gd name="connsiteY3" fmla="*/ 0 h 1798986"/>
                <a:gd name="connsiteX4" fmla="*/ 1995462 w 3555337"/>
                <a:gd name="connsiteY4" fmla="*/ 0 h 1798986"/>
                <a:gd name="connsiteX5" fmla="*/ 2078763 w 3555337"/>
                <a:gd name="connsiteY5" fmla="*/ 0 h 1798986"/>
                <a:gd name="connsiteX6" fmla="*/ 2273345 w 3555337"/>
                <a:gd name="connsiteY6" fmla="*/ 0 h 1798986"/>
                <a:gd name="connsiteX7" fmla="*/ 2356646 w 3555337"/>
                <a:gd name="connsiteY7" fmla="*/ 0 h 1798986"/>
                <a:gd name="connsiteX8" fmla="*/ 2636458 w 3555337"/>
                <a:gd name="connsiteY8" fmla="*/ 0 h 1798986"/>
                <a:gd name="connsiteX9" fmla="*/ 2914341 w 3555337"/>
                <a:gd name="connsiteY9" fmla="*/ 0 h 1798986"/>
                <a:gd name="connsiteX10" fmla="*/ 2997642 w 3555337"/>
                <a:gd name="connsiteY10" fmla="*/ 0 h 1798986"/>
                <a:gd name="connsiteX11" fmla="*/ 3555337 w 3555337"/>
                <a:gd name="connsiteY11" fmla="*/ 0 h 1798986"/>
                <a:gd name="connsiteX12" fmla="*/ 2758566 w 3555337"/>
                <a:gd name="connsiteY12" fmla="*/ 1798986 h 1798986"/>
                <a:gd name="connsiteX13" fmla="*/ 2200871 w 3555337"/>
                <a:gd name="connsiteY13" fmla="*/ 1798986 h 1798986"/>
                <a:gd name="connsiteX14" fmla="*/ 2117571 w 3555337"/>
                <a:gd name="connsiteY14" fmla="*/ 1798986 h 1798986"/>
                <a:gd name="connsiteX15" fmla="*/ 1839688 w 3555337"/>
                <a:gd name="connsiteY15" fmla="*/ 1798986 h 1798986"/>
                <a:gd name="connsiteX16" fmla="*/ 1559876 w 3555337"/>
                <a:gd name="connsiteY16" fmla="*/ 1798986 h 1798986"/>
                <a:gd name="connsiteX17" fmla="*/ 1476574 w 3555337"/>
                <a:gd name="connsiteY17" fmla="*/ 1798986 h 1798986"/>
                <a:gd name="connsiteX18" fmla="*/ 1281993 w 3555337"/>
                <a:gd name="connsiteY18" fmla="*/ 1798986 h 1798986"/>
                <a:gd name="connsiteX19" fmla="*/ 1198692 w 3555337"/>
                <a:gd name="connsiteY19" fmla="*/ 1798986 h 1798986"/>
                <a:gd name="connsiteX20" fmla="*/ 918879 w 3555337"/>
                <a:gd name="connsiteY20" fmla="*/ 1798986 h 1798986"/>
                <a:gd name="connsiteX21" fmla="*/ 640997 w 3555337"/>
                <a:gd name="connsiteY21" fmla="*/ 1798986 h 1798986"/>
                <a:gd name="connsiteX22" fmla="*/ 557695 w 3555337"/>
                <a:gd name="connsiteY22" fmla="*/ 1798986 h 1798986"/>
                <a:gd name="connsiteX23" fmla="*/ 0 w 3555337"/>
                <a:gd name="connsiteY23" fmla="*/ 1798986 h 179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55337" h="1798986">
                  <a:moveTo>
                    <a:pt x="796771" y="0"/>
                  </a:moveTo>
                  <a:lnTo>
                    <a:pt x="1354466" y="0"/>
                  </a:lnTo>
                  <a:lnTo>
                    <a:pt x="1437767" y="0"/>
                  </a:lnTo>
                  <a:lnTo>
                    <a:pt x="1715650" y="0"/>
                  </a:lnTo>
                  <a:lnTo>
                    <a:pt x="1995462" y="0"/>
                  </a:lnTo>
                  <a:lnTo>
                    <a:pt x="2078763" y="0"/>
                  </a:lnTo>
                  <a:lnTo>
                    <a:pt x="2273345" y="0"/>
                  </a:lnTo>
                  <a:lnTo>
                    <a:pt x="2356646" y="0"/>
                  </a:lnTo>
                  <a:lnTo>
                    <a:pt x="2636458" y="0"/>
                  </a:lnTo>
                  <a:lnTo>
                    <a:pt x="2914341" y="0"/>
                  </a:lnTo>
                  <a:lnTo>
                    <a:pt x="2997642" y="0"/>
                  </a:lnTo>
                  <a:lnTo>
                    <a:pt x="3555337" y="0"/>
                  </a:lnTo>
                  <a:lnTo>
                    <a:pt x="2758566" y="1798986"/>
                  </a:lnTo>
                  <a:lnTo>
                    <a:pt x="2200871" y="1798986"/>
                  </a:lnTo>
                  <a:lnTo>
                    <a:pt x="2117571" y="1798986"/>
                  </a:lnTo>
                  <a:lnTo>
                    <a:pt x="1839688" y="1798986"/>
                  </a:lnTo>
                  <a:lnTo>
                    <a:pt x="1559876" y="1798986"/>
                  </a:lnTo>
                  <a:lnTo>
                    <a:pt x="1476574" y="1798986"/>
                  </a:lnTo>
                  <a:lnTo>
                    <a:pt x="1281993" y="1798986"/>
                  </a:lnTo>
                  <a:lnTo>
                    <a:pt x="1198692" y="1798986"/>
                  </a:lnTo>
                  <a:lnTo>
                    <a:pt x="918879" y="1798986"/>
                  </a:lnTo>
                  <a:lnTo>
                    <a:pt x="640997" y="1798986"/>
                  </a:lnTo>
                  <a:lnTo>
                    <a:pt x="557695" y="1798986"/>
                  </a:lnTo>
                  <a:lnTo>
                    <a:pt x="0" y="179898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2" name="任意多边形: 形状 9">
              <a:extLst>
                <a:ext uri="{FF2B5EF4-FFF2-40B4-BE49-F238E27FC236}">
                  <a16:creationId xmlns:a16="http://schemas.microsoft.com/office/drawing/2014/main" id="{639A94CA-0B3B-40A9-838A-3A881C34E08E}"/>
                </a:ext>
              </a:extLst>
            </p:cNvPr>
            <p:cNvSpPr/>
            <p:nvPr/>
          </p:nvSpPr>
          <p:spPr>
            <a:xfrm flipH="1">
              <a:off x="7024363" y="4249427"/>
              <a:ext cx="3353830" cy="1697024"/>
            </a:xfrm>
            <a:custGeom>
              <a:avLst/>
              <a:gdLst>
                <a:gd name="connsiteX0" fmla="*/ 796771 w 3555337"/>
                <a:gd name="connsiteY0" fmla="*/ 0 h 1798986"/>
                <a:gd name="connsiteX1" fmla="*/ 1354466 w 3555337"/>
                <a:gd name="connsiteY1" fmla="*/ 0 h 1798986"/>
                <a:gd name="connsiteX2" fmla="*/ 1437767 w 3555337"/>
                <a:gd name="connsiteY2" fmla="*/ 0 h 1798986"/>
                <a:gd name="connsiteX3" fmla="*/ 1715650 w 3555337"/>
                <a:gd name="connsiteY3" fmla="*/ 0 h 1798986"/>
                <a:gd name="connsiteX4" fmla="*/ 1995462 w 3555337"/>
                <a:gd name="connsiteY4" fmla="*/ 0 h 1798986"/>
                <a:gd name="connsiteX5" fmla="*/ 2078763 w 3555337"/>
                <a:gd name="connsiteY5" fmla="*/ 0 h 1798986"/>
                <a:gd name="connsiteX6" fmla="*/ 2273345 w 3555337"/>
                <a:gd name="connsiteY6" fmla="*/ 0 h 1798986"/>
                <a:gd name="connsiteX7" fmla="*/ 2356646 w 3555337"/>
                <a:gd name="connsiteY7" fmla="*/ 0 h 1798986"/>
                <a:gd name="connsiteX8" fmla="*/ 2636458 w 3555337"/>
                <a:gd name="connsiteY8" fmla="*/ 0 h 1798986"/>
                <a:gd name="connsiteX9" fmla="*/ 2914341 w 3555337"/>
                <a:gd name="connsiteY9" fmla="*/ 0 h 1798986"/>
                <a:gd name="connsiteX10" fmla="*/ 2997642 w 3555337"/>
                <a:gd name="connsiteY10" fmla="*/ 0 h 1798986"/>
                <a:gd name="connsiteX11" fmla="*/ 3555337 w 3555337"/>
                <a:gd name="connsiteY11" fmla="*/ 0 h 1798986"/>
                <a:gd name="connsiteX12" fmla="*/ 2758566 w 3555337"/>
                <a:gd name="connsiteY12" fmla="*/ 1798986 h 1798986"/>
                <a:gd name="connsiteX13" fmla="*/ 2200871 w 3555337"/>
                <a:gd name="connsiteY13" fmla="*/ 1798986 h 1798986"/>
                <a:gd name="connsiteX14" fmla="*/ 2117571 w 3555337"/>
                <a:gd name="connsiteY14" fmla="*/ 1798986 h 1798986"/>
                <a:gd name="connsiteX15" fmla="*/ 1839688 w 3555337"/>
                <a:gd name="connsiteY15" fmla="*/ 1798986 h 1798986"/>
                <a:gd name="connsiteX16" fmla="*/ 1559876 w 3555337"/>
                <a:gd name="connsiteY16" fmla="*/ 1798986 h 1798986"/>
                <a:gd name="connsiteX17" fmla="*/ 1476574 w 3555337"/>
                <a:gd name="connsiteY17" fmla="*/ 1798986 h 1798986"/>
                <a:gd name="connsiteX18" fmla="*/ 1281993 w 3555337"/>
                <a:gd name="connsiteY18" fmla="*/ 1798986 h 1798986"/>
                <a:gd name="connsiteX19" fmla="*/ 1198692 w 3555337"/>
                <a:gd name="connsiteY19" fmla="*/ 1798986 h 1798986"/>
                <a:gd name="connsiteX20" fmla="*/ 918879 w 3555337"/>
                <a:gd name="connsiteY20" fmla="*/ 1798986 h 1798986"/>
                <a:gd name="connsiteX21" fmla="*/ 640997 w 3555337"/>
                <a:gd name="connsiteY21" fmla="*/ 1798986 h 1798986"/>
                <a:gd name="connsiteX22" fmla="*/ 557695 w 3555337"/>
                <a:gd name="connsiteY22" fmla="*/ 1798986 h 1798986"/>
                <a:gd name="connsiteX23" fmla="*/ 0 w 3555337"/>
                <a:gd name="connsiteY23" fmla="*/ 1798986 h 179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55337" h="1798986">
                  <a:moveTo>
                    <a:pt x="796771" y="0"/>
                  </a:moveTo>
                  <a:lnTo>
                    <a:pt x="1354466" y="0"/>
                  </a:lnTo>
                  <a:lnTo>
                    <a:pt x="1437767" y="0"/>
                  </a:lnTo>
                  <a:lnTo>
                    <a:pt x="1715650" y="0"/>
                  </a:lnTo>
                  <a:lnTo>
                    <a:pt x="1995462" y="0"/>
                  </a:lnTo>
                  <a:lnTo>
                    <a:pt x="2078763" y="0"/>
                  </a:lnTo>
                  <a:lnTo>
                    <a:pt x="2273345" y="0"/>
                  </a:lnTo>
                  <a:lnTo>
                    <a:pt x="2356646" y="0"/>
                  </a:lnTo>
                  <a:lnTo>
                    <a:pt x="2636458" y="0"/>
                  </a:lnTo>
                  <a:lnTo>
                    <a:pt x="2914341" y="0"/>
                  </a:lnTo>
                  <a:lnTo>
                    <a:pt x="2997642" y="0"/>
                  </a:lnTo>
                  <a:lnTo>
                    <a:pt x="3555337" y="0"/>
                  </a:lnTo>
                  <a:lnTo>
                    <a:pt x="2758566" y="1798986"/>
                  </a:lnTo>
                  <a:lnTo>
                    <a:pt x="2200871" y="1798986"/>
                  </a:lnTo>
                  <a:lnTo>
                    <a:pt x="2117571" y="1798986"/>
                  </a:lnTo>
                  <a:lnTo>
                    <a:pt x="1839688" y="1798986"/>
                  </a:lnTo>
                  <a:lnTo>
                    <a:pt x="1559876" y="1798986"/>
                  </a:lnTo>
                  <a:lnTo>
                    <a:pt x="1476574" y="1798986"/>
                  </a:lnTo>
                  <a:lnTo>
                    <a:pt x="1281993" y="1798986"/>
                  </a:lnTo>
                  <a:lnTo>
                    <a:pt x="1198692" y="1798986"/>
                  </a:lnTo>
                  <a:lnTo>
                    <a:pt x="918879" y="1798986"/>
                  </a:lnTo>
                  <a:lnTo>
                    <a:pt x="640997" y="1798986"/>
                  </a:lnTo>
                  <a:lnTo>
                    <a:pt x="557695" y="1798986"/>
                  </a:lnTo>
                  <a:lnTo>
                    <a:pt x="0" y="1798986"/>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grpSp>
        <p:nvGrpSpPr>
          <p:cNvPr id="70" name="组合 69"/>
          <p:cNvGrpSpPr/>
          <p:nvPr/>
        </p:nvGrpSpPr>
        <p:grpSpPr>
          <a:xfrm>
            <a:off x="622448" y="344298"/>
            <a:ext cx="10585465" cy="365230"/>
            <a:chOff x="622448" y="344298"/>
            <a:chExt cx="10585465" cy="365230"/>
          </a:xfrm>
        </p:grpSpPr>
        <p:grpSp>
          <p:nvGrpSpPr>
            <p:cNvPr id="72" name="组合 71"/>
            <p:cNvGrpSpPr/>
            <p:nvPr/>
          </p:nvGrpSpPr>
          <p:grpSpPr>
            <a:xfrm>
              <a:off x="622448" y="344298"/>
              <a:ext cx="10564420" cy="365230"/>
              <a:chOff x="622448" y="344298"/>
              <a:chExt cx="10564420" cy="365230"/>
            </a:xfrm>
          </p:grpSpPr>
          <p:cxnSp>
            <p:nvCxnSpPr>
              <p:cNvPr id="75" name="直接连接符 74"/>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6"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8"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73" name="直接连接符 72"/>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图片 1">
            <a:extLst>
              <a:ext uri="{FF2B5EF4-FFF2-40B4-BE49-F238E27FC236}">
                <a16:creationId xmlns:a16="http://schemas.microsoft.com/office/drawing/2014/main" id="{46E5809A-0E12-4C16-9D0F-84CB8893B7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0943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800"/>
                            </p:stCondLst>
                            <p:childTnLst>
                              <p:par>
                                <p:cTn id="11" presetID="42"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750"/>
                                        <p:tgtEl>
                                          <p:spTgt spid="45"/>
                                        </p:tgtEl>
                                      </p:cBhvr>
                                    </p:animEffect>
                                    <p:anim calcmode="lin" valueType="num">
                                      <p:cBhvr>
                                        <p:cTn id="14" dur="750" fill="hold"/>
                                        <p:tgtEl>
                                          <p:spTgt spid="45"/>
                                        </p:tgtEl>
                                        <p:attrNameLst>
                                          <p:attrName>ppt_x</p:attrName>
                                        </p:attrNameLst>
                                      </p:cBhvr>
                                      <p:tavLst>
                                        <p:tav tm="0">
                                          <p:val>
                                            <p:strVal val="#ppt_x"/>
                                          </p:val>
                                        </p:tav>
                                        <p:tav tm="100000">
                                          <p:val>
                                            <p:strVal val="#ppt_x"/>
                                          </p:val>
                                        </p:tav>
                                      </p:tavLst>
                                    </p:anim>
                                    <p:anim calcmode="lin" valueType="num">
                                      <p:cBhvr>
                                        <p:cTn id="15" dur="750" fill="hold"/>
                                        <p:tgtEl>
                                          <p:spTgt spid="4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25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750"/>
                                        <p:tgtEl>
                                          <p:spTgt spid="52"/>
                                        </p:tgtEl>
                                      </p:cBhvr>
                                    </p:animEffect>
                                    <p:anim calcmode="lin" valueType="num">
                                      <p:cBhvr>
                                        <p:cTn id="19" dur="750" fill="hold"/>
                                        <p:tgtEl>
                                          <p:spTgt spid="52"/>
                                        </p:tgtEl>
                                        <p:attrNameLst>
                                          <p:attrName>ppt_x</p:attrName>
                                        </p:attrNameLst>
                                      </p:cBhvr>
                                      <p:tavLst>
                                        <p:tav tm="0">
                                          <p:val>
                                            <p:strVal val="#ppt_x"/>
                                          </p:val>
                                        </p:tav>
                                        <p:tav tm="100000">
                                          <p:val>
                                            <p:strVal val="#ppt_x"/>
                                          </p:val>
                                        </p:tav>
                                      </p:tavLst>
                                    </p:anim>
                                    <p:anim calcmode="lin" valueType="num">
                                      <p:cBhvr>
                                        <p:cTn id="20" dur="75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childTnLst>
                          </p:cTn>
                        </p:par>
                        <p:par>
                          <p:cTn id="34" fill="hold">
                            <p:stCondLst>
                              <p:cond delay="1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3"/>
                                        </p:tgtEl>
                                        <p:attrNameLst>
                                          <p:attrName>ppt_y</p:attrName>
                                        </p:attrNameLst>
                                      </p:cBhvr>
                                      <p:tavLst>
                                        <p:tav tm="0">
                                          <p:val>
                                            <p:strVal val="#ppt_y"/>
                                          </p:val>
                                        </p:tav>
                                        <p:tav tm="100000">
                                          <p:val>
                                            <p:strVal val="#ppt_y"/>
                                          </p:val>
                                        </p:tav>
                                      </p:tavLst>
                                    </p:anim>
                                    <p:anim calcmode="lin" valueType="num">
                                      <p:cBhvr>
                                        <p:cTn id="39"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3"/>
                                        </p:tgtEl>
                                      </p:cBhvr>
                                    </p:animEffect>
                                  </p:childTnLst>
                                </p:cTn>
                              </p:par>
                            </p:childTnLst>
                          </p:cTn>
                        </p:par>
                        <p:par>
                          <p:cTn id="42" fill="hold">
                            <p:stCondLst>
                              <p:cond delay="2150"/>
                            </p:stCondLst>
                            <p:childTnLst>
                              <p:par>
                                <p:cTn id="43" presetID="14" presetClass="entr" presetSubtype="10" fill="hold" grpId="0" nodeType="afterEffect">
                                  <p:stCondLst>
                                    <p:cond delay="0"/>
                                  </p:stCondLst>
                                  <p:iterate type="lt">
                                    <p:tmPct val="10000"/>
                                  </p:iterate>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3" grpId="0"/>
      <p:bldP spid="44" grpId="0"/>
      <p:bldP spid="45"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9" name="TextBox 9"/>
          <p:cNvSpPr txBox="1"/>
          <p:nvPr/>
        </p:nvSpPr>
        <p:spPr>
          <a:xfrm>
            <a:off x="1138238" y="247882"/>
            <a:ext cx="2395207" cy="461665"/>
          </a:xfrm>
          <a:prstGeom prst="rect">
            <a:avLst/>
          </a:prstGeom>
          <a:noFill/>
        </p:spPr>
        <p:txBody>
          <a:bodyPr wrap="none" rtlCol="0">
            <a:spAutoFit/>
          </a:bodyPr>
          <a:lstStyle/>
          <a:p>
            <a:r>
              <a:rPr lang="zh-CN" altLang="en-US" sz="2400" b="1" dirty="0">
                <a:latin typeface="Arial" panose="020B0604020202020204" pitchFamily="34" charset="0"/>
                <a:ea typeface="思源黑体 CN Regular" panose="020B0500000000000000" pitchFamily="34" charset="-122"/>
                <a:sym typeface="Arial" panose="020B0604020202020204" pitchFamily="34" charset="0"/>
              </a:rPr>
              <a:t>为什么需要战略</a:t>
            </a:r>
            <a:endParaRPr lang="zh-CN" altLang="zh-CN" sz="2400" b="1"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21" name="环形箭头 20"/>
          <p:cNvSpPr/>
          <p:nvPr/>
        </p:nvSpPr>
        <p:spPr>
          <a:xfrm>
            <a:off x="2353234" y="1522421"/>
            <a:ext cx="1102659" cy="1102659"/>
          </a:xfrm>
          <a:prstGeom prst="circularArrow">
            <a:avLst>
              <a:gd name="adj1" fmla="val 4879"/>
              <a:gd name="adj2" fmla="val 1142319"/>
              <a:gd name="adj3" fmla="val 8147564"/>
              <a:gd name="adj4" fmla="val 10594926"/>
              <a:gd name="adj5" fmla="val 918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2" name="TextBox 9"/>
          <p:cNvSpPr txBox="1"/>
          <p:nvPr/>
        </p:nvSpPr>
        <p:spPr>
          <a:xfrm>
            <a:off x="2504454" y="1842918"/>
            <a:ext cx="800219" cy="461665"/>
          </a:xfrm>
          <a:prstGeom prst="rect">
            <a:avLst/>
          </a:prstGeom>
          <a:noFill/>
        </p:spPr>
        <p:txBody>
          <a:bodyPr wrap="none" rtlCol="0">
            <a:spAutoFit/>
          </a:bodyPr>
          <a:lstStyle/>
          <a:p>
            <a:pPr algn="ctr"/>
            <a:r>
              <a:rPr lang="zh-CN" altLang="en-US" sz="2400" dirty="0">
                <a:latin typeface="Arial" panose="020B0604020202020204" pitchFamily="34" charset="0"/>
                <a:ea typeface="思源黑体 CN Regular" panose="020B0500000000000000" pitchFamily="34" charset="-122"/>
                <a:sym typeface="Arial" panose="020B0604020202020204" pitchFamily="34" charset="0"/>
              </a:rPr>
              <a:t>战略</a:t>
            </a:r>
            <a:endParaRPr lang="zh-CN" altLang="zh-CN" sz="2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23" name="TextBox 9"/>
          <p:cNvSpPr txBox="1"/>
          <p:nvPr/>
        </p:nvSpPr>
        <p:spPr>
          <a:xfrm>
            <a:off x="3455893" y="1621458"/>
            <a:ext cx="2813591" cy="400110"/>
          </a:xfrm>
          <a:prstGeom prst="rect">
            <a:avLst/>
          </a:prstGeom>
          <a:noFill/>
        </p:spPr>
        <p:txBody>
          <a:bodyPr wrap="none" rtlCol="0">
            <a:spAutoFit/>
          </a:bodyPr>
          <a:lstStyle/>
          <a:p>
            <a:r>
              <a:rPr lang="zh-CN" altLang="en-US"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为企业的发展指明方向</a:t>
            </a:r>
            <a:endParaRPr lang="zh-CN" altLang="zh-CN"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6" name="矩形 25"/>
          <p:cNvSpPr/>
          <p:nvPr/>
        </p:nvSpPr>
        <p:spPr>
          <a:xfrm>
            <a:off x="3447608" y="1962863"/>
            <a:ext cx="517387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企业经营战略是企业及其所有企业员工的行动纲领。企业如果没有战略，就好像没有舵的轮船，没有方向。</a:t>
            </a:r>
            <a:endParaRPr lang="zh-CN" altLang="zh-CN" sz="1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28" name="环形箭头 27"/>
          <p:cNvSpPr/>
          <p:nvPr/>
        </p:nvSpPr>
        <p:spPr>
          <a:xfrm>
            <a:off x="4833045" y="2877402"/>
            <a:ext cx="1102659" cy="1102659"/>
          </a:xfrm>
          <a:prstGeom prst="circularArrow">
            <a:avLst>
              <a:gd name="adj1" fmla="val 4879"/>
              <a:gd name="adj2" fmla="val 1142319"/>
              <a:gd name="adj3" fmla="val 8147564"/>
              <a:gd name="adj4" fmla="val 10594926"/>
              <a:gd name="adj5" fmla="val 918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9" name="TextBox 9"/>
          <p:cNvSpPr txBox="1"/>
          <p:nvPr/>
        </p:nvSpPr>
        <p:spPr>
          <a:xfrm>
            <a:off x="4984265" y="3197899"/>
            <a:ext cx="800219" cy="461665"/>
          </a:xfrm>
          <a:prstGeom prst="rect">
            <a:avLst/>
          </a:prstGeom>
          <a:noFill/>
        </p:spPr>
        <p:txBody>
          <a:bodyPr wrap="none" rtlCol="0">
            <a:spAutoFit/>
          </a:bodyPr>
          <a:lstStyle/>
          <a:p>
            <a:pPr algn="ctr"/>
            <a:r>
              <a:rPr lang="zh-CN" altLang="en-US" sz="2400" dirty="0">
                <a:latin typeface="Arial" panose="020B0604020202020204" pitchFamily="34" charset="0"/>
                <a:ea typeface="思源黑体 CN Regular" panose="020B0500000000000000" pitchFamily="34" charset="-122"/>
                <a:sym typeface="Arial" panose="020B0604020202020204" pitchFamily="34" charset="0"/>
              </a:rPr>
              <a:t>战略</a:t>
            </a:r>
            <a:endParaRPr lang="zh-CN" altLang="zh-CN" sz="2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30" name="TextBox 9"/>
          <p:cNvSpPr txBox="1"/>
          <p:nvPr/>
        </p:nvSpPr>
        <p:spPr>
          <a:xfrm>
            <a:off x="5935704" y="2976439"/>
            <a:ext cx="4128053" cy="400110"/>
          </a:xfrm>
          <a:prstGeom prst="rect">
            <a:avLst/>
          </a:prstGeom>
          <a:noFill/>
        </p:spPr>
        <p:txBody>
          <a:bodyPr wrap="none" rtlCol="0">
            <a:spAutoFit/>
          </a:bodyPr>
          <a:lstStyle/>
          <a:p>
            <a:r>
              <a:rPr lang="zh-CN" altLang="en-US" sz="2000"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提高企业的预见性，克服短期行为</a:t>
            </a:r>
            <a:endParaRPr lang="zh-CN" altLang="zh-CN" sz="2000"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1" name="矩形 30"/>
          <p:cNvSpPr/>
          <p:nvPr/>
        </p:nvSpPr>
        <p:spPr>
          <a:xfrm>
            <a:off x="5927419" y="3317844"/>
            <a:ext cx="517387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古人讲，“不谋万世者，不足谋一时；不谋全局者，不足谋一域”。这说明了筹划未来的重要性。</a:t>
            </a:r>
            <a:endParaRPr lang="zh-CN" altLang="zh-CN" sz="1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环形箭头 31"/>
          <p:cNvSpPr/>
          <p:nvPr/>
        </p:nvSpPr>
        <p:spPr>
          <a:xfrm>
            <a:off x="4833045" y="4407709"/>
            <a:ext cx="1102659" cy="1102659"/>
          </a:xfrm>
          <a:prstGeom prst="circularArrow">
            <a:avLst>
              <a:gd name="adj1" fmla="val 4879"/>
              <a:gd name="adj2" fmla="val 1142319"/>
              <a:gd name="adj3" fmla="val 8147564"/>
              <a:gd name="adj4" fmla="val 10594926"/>
              <a:gd name="adj5" fmla="val 918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TextBox 9"/>
          <p:cNvSpPr txBox="1"/>
          <p:nvPr/>
        </p:nvSpPr>
        <p:spPr>
          <a:xfrm>
            <a:off x="4984265" y="4728206"/>
            <a:ext cx="800219" cy="461665"/>
          </a:xfrm>
          <a:prstGeom prst="rect">
            <a:avLst/>
          </a:prstGeom>
          <a:noFill/>
        </p:spPr>
        <p:txBody>
          <a:bodyPr wrap="none" rtlCol="0">
            <a:spAutoFit/>
          </a:bodyPr>
          <a:lstStyle/>
          <a:p>
            <a:pPr algn="ctr"/>
            <a:r>
              <a:rPr lang="zh-CN" altLang="en-US" sz="2400" dirty="0">
                <a:latin typeface="Arial" panose="020B0604020202020204" pitchFamily="34" charset="0"/>
                <a:ea typeface="思源黑体 CN Regular" panose="020B0500000000000000" pitchFamily="34" charset="-122"/>
                <a:sym typeface="Arial" panose="020B0604020202020204" pitchFamily="34" charset="0"/>
              </a:rPr>
              <a:t>战略</a:t>
            </a:r>
            <a:endParaRPr lang="zh-CN" altLang="zh-CN" sz="2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TextBox 9"/>
          <p:cNvSpPr txBox="1"/>
          <p:nvPr/>
        </p:nvSpPr>
        <p:spPr>
          <a:xfrm>
            <a:off x="5935704" y="4494208"/>
            <a:ext cx="3339376" cy="400110"/>
          </a:xfrm>
          <a:prstGeom prst="rect">
            <a:avLst/>
          </a:prstGeom>
          <a:noFill/>
        </p:spPr>
        <p:txBody>
          <a:bodyPr wrap="none" rtlCol="0">
            <a:spAutoFit/>
          </a:bodyPr>
          <a:lstStyle/>
          <a:p>
            <a:r>
              <a:rPr lang="zh-CN" altLang="en-US"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是企业经营管理成败的关键</a:t>
            </a:r>
            <a:endParaRPr lang="zh-CN" altLang="zh-CN"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矩形 34"/>
          <p:cNvSpPr/>
          <p:nvPr/>
        </p:nvSpPr>
        <p:spPr>
          <a:xfrm>
            <a:off x="5927419" y="4848151"/>
            <a:ext cx="517387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研究结论表明，</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85%</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倒闭的大企业是由管理者的重大决策失误造成的。</a:t>
            </a:r>
            <a:endParaRPr lang="zh-CN" altLang="zh-CN" sz="1400" dirty="0">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7" name="组合 36"/>
          <p:cNvGrpSpPr/>
          <p:nvPr/>
        </p:nvGrpSpPr>
        <p:grpSpPr>
          <a:xfrm>
            <a:off x="622448" y="344298"/>
            <a:ext cx="10585465" cy="365230"/>
            <a:chOff x="622448" y="344298"/>
            <a:chExt cx="10585465" cy="365230"/>
          </a:xfrm>
        </p:grpSpPr>
        <p:grpSp>
          <p:nvGrpSpPr>
            <p:cNvPr id="38" name="组合 37"/>
            <p:cNvGrpSpPr/>
            <p:nvPr/>
          </p:nvGrpSpPr>
          <p:grpSpPr>
            <a:xfrm>
              <a:off x="622448" y="344298"/>
              <a:ext cx="10564420" cy="365230"/>
              <a:chOff x="622448" y="344298"/>
              <a:chExt cx="10564420" cy="365230"/>
            </a:xfrm>
          </p:grpSpPr>
          <p:cxnSp>
            <p:nvCxnSpPr>
              <p:cNvPr id="47" name="直接连接符 46"/>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49"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46" name="直接连接符 45"/>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椭圆 1">
            <a:extLst>
              <a:ext uri="{FF2B5EF4-FFF2-40B4-BE49-F238E27FC236}">
                <a16:creationId xmlns:a16="http://schemas.microsoft.com/office/drawing/2014/main" id="{AFE2A2F9-2FCD-2E4A-B44D-F43BCF39D5C3}"/>
              </a:ext>
            </a:extLst>
          </p:cNvPr>
          <p:cNvSpPr/>
          <p:nvPr/>
        </p:nvSpPr>
        <p:spPr>
          <a:xfrm>
            <a:off x="1267383" y="2892966"/>
            <a:ext cx="3255172" cy="3255172"/>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3" name="图片 2">
            <a:extLst>
              <a:ext uri="{FF2B5EF4-FFF2-40B4-BE49-F238E27FC236}">
                <a16:creationId xmlns:a16="http://schemas.microsoft.com/office/drawing/2014/main" id="{AF4D4785-AEE4-4654-A5A5-5C99493D1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264758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800"/>
                            </p:stCondLst>
                            <p:childTnLst>
                              <p:par>
                                <p:cTn id="11" presetID="21" presetClass="entr" presetSubtype="1"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heel(1)">
                                      <p:cBhvr>
                                        <p:cTn id="13" dur="750"/>
                                        <p:tgtEl>
                                          <p:spTgt spid="21"/>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550"/>
                            </p:stCondLst>
                            <p:childTnLst>
                              <p:par>
                                <p:cTn id="18" presetID="14" presetClass="entr" presetSubtype="10" fill="hold" grpId="0" nodeType="afterEffect">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750"/>
                                        <p:tgtEl>
                                          <p:spTgt spid="26"/>
                                        </p:tgtEl>
                                      </p:cBhvr>
                                    </p:animEffect>
                                    <p:anim calcmode="lin" valueType="num">
                                      <p:cBhvr>
                                        <p:cTn id="25" dur="750" fill="hold"/>
                                        <p:tgtEl>
                                          <p:spTgt spid="26"/>
                                        </p:tgtEl>
                                        <p:attrNameLst>
                                          <p:attrName>ppt_x</p:attrName>
                                        </p:attrNameLst>
                                      </p:cBhvr>
                                      <p:tavLst>
                                        <p:tav tm="0">
                                          <p:val>
                                            <p:strVal val="#ppt_x"/>
                                          </p:val>
                                        </p:tav>
                                        <p:tav tm="100000">
                                          <p:val>
                                            <p:strVal val="#ppt_x"/>
                                          </p:val>
                                        </p:tav>
                                      </p:tavLst>
                                    </p:anim>
                                    <p:anim calcmode="lin" valueType="num">
                                      <p:cBhvr>
                                        <p:cTn id="26" dur="750" fill="hold"/>
                                        <p:tgtEl>
                                          <p:spTgt spid="26"/>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21" presetClass="entr" presetSubtype="1"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heel(1)">
                                      <p:cBhvr>
                                        <p:cTn id="30" dur="750"/>
                                        <p:tgtEl>
                                          <p:spTgt spid="2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400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30"/>
                                        </p:tgtEl>
                                        <p:attrNameLst>
                                          <p:attrName>style.visibility</p:attrName>
                                        </p:attrNameLst>
                                      </p:cBhvr>
                                      <p:to>
                                        <p:strVal val="visible"/>
                                      </p:to>
                                    </p:set>
                                    <p:animEffect transition="in" filter="randombar(horizontal)">
                                      <p:cBhvr>
                                        <p:cTn id="37" dur="500"/>
                                        <p:tgtEl>
                                          <p:spTgt spid="30"/>
                                        </p:tgtEl>
                                      </p:cBhvr>
                                    </p:animEffect>
                                  </p:childTnLst>
                                </p:cTn>
                              </p:par>
                            </p:childTnLst>
                          </p:cTn>
                        </p:par>
                        <p:par>
                          <p:cTn id="38" fill="hold">
                            <p:stCondLst>
                              <p:cond delay="5200"/>
                            </p:stCondLst>
                            <p:childTnLst>
                              <p:par>
                                <p:cTn id="39" presetID="42"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750"/>
                                        <p:tgtEl>
                                          <p:spTgt spid="31"/>
                                        </p:tgtEl>
                                      </p:cBhvr>
                                    </p:animEffect>
                                    <p:anim calcmode="lin" valueType="num">
                                      <p:cBhvr>
                                        <p:cTn id="42" dur="750" fill="hold"/>
                                        <p:tgtEl>
                                          <p:spTgt spid="31"/>
                                        </p:tgtEl>
                                        <p:attrNameLst>
                                          <p:attrName>ppt_x</p:attrName>
                                        </p:attrNameLst>
                                      </p:cBhvr>
                                      <p:tavLst>
                                        <p:tav tm="0">
                                          <p:val>
                                            <p:strVal val="#ppt_x"/>
                                          </p:val>
                                        </p:tav>
                                        <p:tav tm="100000">
                                          <p:val>
                                            <p:strVal val="#ppt_x"/>
                                          </p:val>
                                        </p:tav>
                                      </p:tavLst>
                                    </p:anim>
                                    <p:anim calcmode="lin" valueType="num">
                                      <p:cBhvr>
                                        <p:cTn id="43" dur="750" fill="hold"/>
                                        <p:tgtEl>
                                          <p:spTgt spid="31"/>
                                        </p:tgtEl>
                                        <p:attrNameLst>
                                          <p:attrName>ppt_y</p:attrName>
                                        </p:attrNameLst>
                                      </p:cBhvr>
                                      <p:tavLst>
                                        <p:tav tm="0">
                                          <p:val>
                                            <p:strVal val="#ppt_y+.1"/>
                                          </p:val>
                                        </p:tav>
                                        <p:tav tm="100000">
                                          <p:val>
                                            <p:strVal val="#ppt_y"/>
                                          </p:val>
                                        </p:tav>
                                      </p:tavLst>
                                    </p:anim>
                                  </p:childTnLst>
                                </p:cTn>
                              </p:par>
                            </p:childTnLst>
                          </p:cTn>
                        </p:par>
                        <p:par>
                          <p:cTn id="44" fill="hold">
                            <p:stCondLst>
                              <p:cond delay="5950"/>
                            </p:stCondLst>
                            <p:childTnLst>
                              <p:par>
                                <p:cTn id="45" presetID="21" presetClass="entr" presetSubtype="1"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heel(1)">
                                      <p:cBhvr>
                                        <p:cTn id="47" dur="750"/>
                                        <p:tgtEl>
                                          <p:spTgt spid="32"/>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childTnLst>
                          </p:cTn>
                        </p:par>
                        <p:par>
                          <p:cTn id="51" fill="hold">
                            <p:stCondLst>
                              <p:cond delay="6700"/>
                            </p:stCondLst>
                            <p:childTnLst>
                              <p:par>
                                <p:cTn id="52" presetID="14" presetClass="entr" presetSubtype="10" fill="hold" grpId="0" nodeType="afterEffect">
                                  <p:stCondLst>
                                    <p:cond delay="0"/>
                                  </p:stCondLst>
                                  <p:iterate type="lt">
                                    <p:tmPct val="10000"/>
                                  </p:iterate>
                                  <p:childTnLst>
                                    <p:set>
                                      <p:cBhvr>
                                        <p:cTn id="53" dur="1" fill="hold">
                                          <p:stCondLst>
                                            <p:cond delay="0"/>
                                          </p:stCondLst>
                                        </p:cTn>
                                        <p:tgtEl>
                                          <p:spTgt spid="34"/>
                                        </p:tgtEl>
                                        <p:attrNameLst>
                                          <p:attrName>style.visibility</p:attrName>
                                        </p:attrNameLst>
                                      </p:cBhvr>
                                      <p:to>
                                        <p:strVal val="visible"/>
                                      </p:to>
                                    </p:set>
                                    <p:animEffect transition="in" filter="randombar(horizontal)">
                                      <p:cBhvr>
                                        <p:cTn id="54" dur="500"/>
                                        <p:tgtEl>
                                          <p:spTgt spid="34"/>
                                        </p:tgtEl>
                                      </p:cBhvr>
                                    </p:animEffect>
                                  </p:childTnLst>
                                </p:cTn>
                              </p:par>
                            </p:childTnLst>
                          </p:cTn>
                        </p:par>
                        <p:par>
                          <p:cTn id="55" fill="hold">
                            <p:stCondLst>
                              <p:cond delay="7750"/>
                            </p:stCondLst>
                            <p:childTnLst>
                              <p:par>
                                <p:cTn id="56" presetID="42" presetClass="entr" presetSubtype="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750"/>
                                        <p:tgtEl>
                                          <p:spTgt spid="35"/>
                                        </p:tgtEl>
                                      </p:cBhvr>
                                    </p:animEffect>
                                    <p:anim calcmode="lin" valueType="num">
                                      <p:cBhvr>
                                        <p:cTn id="59" dur="750" fill="hold"/>
                                        <p:tgtEl>
                                          <p:spTgt spid="35"/>
                                        </p:tgtEl>
                                        <p:attrNameLst>
                                          <p:attrName>ppt_x</p:attrName>
                                        </p:attrNameLst>
                                      </p:cBhvr>
                                      <p:tavLst>
                                        <p:tav tm="0">
                                          <p:val>
                                            <p:strVal val="#ppt_x"/>
                                          </p:val>
                                        </p:tav>
                                        <p:tav tm="100000">
                                          <p:val>
                                            <p:strVal val="#ppt_x"/>
                                          </p:val>
                                        </p:tav>
                                      </p:tavLst>
                                    </p:anim>
                                    <p:anim calcmode="lin" valueType="num">
                                      <p:cBhvr>
                                        <p:cTn id="60"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1" grpId="0" animBg="1"/>
      <p:bldP spid="22" grpId="0"/>
      <p:bldP spid="23" grpId="0"/>
      <p:bldP spid="26" grpId="0"/>
      <p:bldP spid="28" grpId="0" animBg="1"/>
      <p:bldP spid="29" grpId="0"/>
      <p:bldP spid="30" grpId="0"/>
      <p:bldP spid="31" grpId="0"/>
      <p:bldP spid="32" grpId="0" animBg="1"/>
      <p:bldP spid="33" grpId="0"/>
      <p:bldP spid="34"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 name="右箭头 52"/>
          <p:cNvSpPr/>
          <p:nvPr/>
        </p:nvSpPr>
        <p:spPr>
          <a:xfrm>
            <a:off x="1869923" y="2047119"/>
            <a:ext cx="369444" cy="307277"/>
          </a:xfrm>
          <a:prstGeom prst="rightArrow">
            <a:avLst>
              <a:gd name="adj1" fmla="val 61153"/>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4" name="TextBox 9"/>
          <p:cNvSpPr txBox="1"/>
          <p:nvPr/>
        </p:nvSpPr>
        <p:spPr>
          <a:xfrm>
            <a:off x="1129575" y="255090"/>
            <a:ext cx="2795958"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公司战略体系</a:t>
            </a:r>
            <a:r>
              <a:rPr lang="en-US" altLang="zh-CN" dirty="0">
                <a:latin typeface="Arial" panose="020B0604020202020204" pitchFamily="34" charset="0"/>
                <a:ea typeface="思源黑体 CN Regular" panose="020B0500000000000000" pitchFamily="34" charset="-122"/>
                <a:sym typeface="Arial" panose="020B0604020202020204" pitchFamily="34" charset="0"/>
              </a:rPr>
              <a:t>/</a:t>
            </a:r>
            <a:r>
              <a:rPr lang="zh-CN" altLang="en-US" dirty="0">
                <a:latin typeface="Arial" panose="020B0604020202020204" pitchFamily="34" charset="0"/>
                <a:ea typeface="思源黑体 CN Regular" panose="020B0500000000000000" pitchFamily="34" charset="-122"/>
                <a:sym typeface="Arial" panose="020B0604020202020204" pitchFamily="34" charset="0"/>
              </a:rPr>
              <a:t>层次</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55" name="组合 54"/>
          <p:cNvGrpSpPr/>
          <p:nvPr/>
        </p:nvGrpSpPr>
        <p:grpSpPr>
          <a:xfrm>
            <a:off x="1041141" y="1846120"/>
            <a:ext cx="778932" cy="747845"/>
            <a:chOff x="1244706" y="1633470"/>
            <a:chExt cx="778932" cy="747845"/>
          </a:xfrm>
        </p:grpSpPr>
        <p:sp>
          <p:nvSpPr>
            <p:cNvPr id="56" name="圆角矩形 55"/>
            <p:cNvSpPr/>
            <p:nvPr/>
          </p:nvSpPr>
          <p:spPr>
            <a:xfrm>
              <a:off x="1264616" y="1633470"/>
              <a:ext cx="726142" cy="726142"/>
            </a:xfrm>
            <a:prstGeom prst="roundRect">
              <a:avLst>
                <a:gd name="adj" fmla="val 1296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57" name="TextBox 9"/>
            <p:cNvSpPr txBox="1"/>
            <p:nvPr/>
          </p:nvSpPr>
          <p:spPr>
            <a:xfrm>
              <a:off x="1370317" y="1674342"/>
              <a:ext cx="527709"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01</a:t>
              </a:r>
              <a:endParaRPr lang="zh-CN"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58" name="TextBox 9"/>
            <p:cNvSpPr txBox="1"/>
            <p:nvPr/>
          </p:nvSpPr>
          <p:spPr>
            <a:xfrm>
              <a:off x="1244706" y="2011983"/>
              <a:ext cx="778932" cy="36933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PART</a:t>
              </a:r>
              <a:endParaRPr lang="zh-CN"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59" name="TextBox 9"/>
          <p:cNvSpPr txBox="1"/>
          <p:nvPr/>
        </p:nvSpPr>
        <p:spPr>
          <a:xfrm>
            <a:off x="2726906" y="1923483"/>
            <a:ext cx="1763624" cy="461665"/>
          </a:xfrm>
          <a:prstGeom prst="rect">
            <a:avLst/>
          </a:prstGeom>
          <a:noFill/>
        </p:spPr>
        <p:txBody>
          <a:bodyPr wrap="none" rtlCol="0">
            <a:spAutoFit/>
          </a:bodyPr>
          <a:lstStyle/>
          <a:p>
            <a:pPr algn="ctr"/>
            <a:r>
              <a:rPr lang="zh-CN" altLang="en-US" sz="2400"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公司总战略</a:t>
            </a:r>
          </a:p>
        </p:txBody>
      </p:sp>
      <p:sp>
        <p:nvSpPr>
          <p:cNvPr id="60" name="矩形 59"/>
          <p:cNvSpPr/>
          <p:nvPr/>
        </p:nvSpPr>
        <p:spPr>
          <a:xfrm>
            <a:off x="5099035" y="1926726"/>
            <a:ext cx="496514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强调“做正确的事情”，如增长（发展）战略、维持（稳定、防守）战略、紧缩（撤退）战略、组合型战略</a:t>
            </a:r>
          </a:p>
        </p:txBody>
      </p:sp>
      <p:cxnSp>
        <p:nvCxnSpPr>
          <p:cNvPr id="61" name="直接连接符 60"/>
          <p:cNvCxnSpPr/>
          <p:nvPr/>
        </p:nvCxnSpPr>
        <p:spPr>
          <a:xfrm>
            <a:off x="2864226" y="2536731"/>
            <a:ext cx="7581791" cy="0"/>
          </a:xfrm>
          <a:prstGeom prst="line">
            <a:avLst/>
          </a:prstGeom>
          <a:ln>
            <a:solidFill>
              <a:srgbClr val="192C76"/>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2219456" y="2768625"/>
            <a:ext cx="778932" cy="747845"/>
            <a:chOff x="2423021" y="2555975"/>
            <a:chExt cx="778932" cy="747845"/>
          </a:xfrm>
        </p:grpSpPr>
        <p:sp>
          <p:nvSpPr>
            <p:cNvPr id="66" name="圆角矩形 65"/>
            <p:cNvSpPr/>
            <p:nvPr/>
          </p:nvSpPr>
          <p:spPr>
            <a:xfrm>
              <a:off x="2442931" y="2555975"/>
              <a:ext cx="726142" cy="726142"/>
            </a:xfrm>
            <a:prstGeom prst="roundRect">
              <a:avLst>
                <a:gd name="adj" fmla="val 1296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67" name="TextBox 9"/>
            <p:cNvSpPr txBox="1"/>
            <p:nvPr/>
          </p:nvSpPr>
          <p:spPr>
            <a:xfrm>
              <a:off x="2548631" y="2596847"/>
              <a:ext cx="527709"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02</a:t>
              </a:r>
              <a:endParaRPr lang="zh-CN"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68" name="TextBox 9"/>
            <p:cNvSpPr txBox="1"/>
            <p:nvPr/>
          </p:nvSpPr>
          <p:spPr>
            <a:xfrm>
              <a:off x="2423021" y="2934488"/>
              <a:ext cx="778932" cy="36933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PART</a:t>
              </a:r>
              <a:endParaRPr lang="zh-CN"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69" name="TextBox 9"/>
          <p:cNvSpPr txBox="1"/>
          <p:nvPr/>
        </p:nvSpPr>
        <p:spPr>
          <a:xfrm>
            <a:off x="3384383" y="2948613"/>
            <a:ext cx="1763624" cy="461665"/>
          </a:xfrm>
          <a:prstGeom prst="rect">
            <a:avLst/>
          </a:prstGeom>
          <a:noFill/>
        </p:spPr>
        <p:txBody>
          <a:bodyPr wrap="none" rtlCol="0">
            <a:spAutoFit/>
          </a:bodyPr>
          <a:lstStyle>
            <a:defPPr>
              <a:defRPr lang="zh-CN"/>
            </a:defPPr>
            <a:lvl1pPr algn="ctr">
              <a:defRPr sz="2400" b="1">
                <a:solidFill>
                  <a:srgbClr val="C00000"/>
                </a:solidFill>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事业部战略</a:t>
            </a:r>
          </a:p>
        </p:txBody>
      </p:sp>
      <p:sp>
        <p:nvSpPr>
          <p:cNvPr id="70" name="矩形 69"/>
          <p:cNvSpPr/>
          <p:nvPr/>
        </p:nvSpPr>
        <p:spPr>
          <a:xfrm>
            <a:off x="5099035" y="2849231"/>
            <a:ext cx="496514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即“在我们的每一项事业里应当如何进行竞争”，如成本领先战略、差异化战略（或称别具一格战略）、集中化战略</a:t>
            </a:r>
          </a:p>
        </p:txBody>
      </p:sp>
      <p:cxnSp>
        <p:nvCxnSpPr>
          <p:cNvPr id="71" name="直接连接符 70"/>
          <p:cNvCxnSpPr/>
          <p:nvPr/>
        </p:nvCxnSpPr>
        <p:spPr>
          <a:xfrm>
            <a:off x="2908871" y="3575449"/>
            <a:ext cx="756105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041141" y="3691130"/>
            <a:ext cx="778932" cy="747845"/>
            <a:chOff x="1244706" y="3478480"/>
            <a:chExt cx="778932" cy="747845"/>
          </a:xfrm>
        </p:grpSpPr>
        <p:sp>
          <p:nvSpPr>
            <p:cNvPr id="74" name="圆角矩形 73"/>
            <p:cNvSpPr/>
            <p:nvPr/>
          </p:nvSpPr>
          <p:spPr>
            <a:xfrm>
              <a:off x="1264616" y="3478480"/>
              <a:ext cx="726142" cy="726142"/>
            </a:xfrm>
            <a:prstGeom prst="roundRect">
              <a:avLst>
                <a:gd name="adj" fmla="val 1296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75" name="TextBox 9"/>
            <p:cNvSpPr txBox="1"/>
            <p:nvPr/>
          </p:nvSpPr>
          <p:spPr>
            <a:xfrm>
              <a:off x="1370316" y="3519352"/>
              <a:ext cx="527709"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03</a:t>
              </a:r>
              <a:endParaRPr lang="zh-CN"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76" name="TextBox 9"/>
            <p:cNvSpPr txBox="1"/>
            <p:nvPr/>
          </p:nvSpPr>
          <p:spPr>
            <a:xfrm>
              <a:off x="1244706" y="3856993"/>
              <a:ext cx="778932" cy="36933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PART</a:t>
              </a:r>
              <a:endParaRPr lang="zh-CN"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77" name="TextBox 9"/>
          <p:cNvSpPr txBox="1"/>
          <p:nvPr/>
        </p:nvSpPr>
        <p:spPr>
          <a:xfrm>
            <a:off x="2869524" y="3870992"/>
            <a:ext cx="1447832" cy="461665"/>
          </a:xfrm>
          <a:prstGeom prst="rect">
            <a:avLst/>
          </a:prstGeom>
          <a:noFill/>
        </p:spPr>
        <p:txBody>
          <a:bodyPr wrap="none" rtlCol="0">
            <a:spAutoFit/>
          </a:bodyPr>
          <a:lstStyle>
            <a:defPPr>
              <a:defRPr lang="zh-CN"/>
            </a:defPPr>
            <a:lvl1pPr algn="ctr">
              <a:defRPr sz="2400" b="1">
                <a:solidFill>
                  <a:srgbClr val="C00000"/>
                </a:solidFill>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职能战略</a:t>
            </a:r>
          </a:p>
        </p:txBody>
      </p:sp>
      <p:sp>
        <p:nvSpPr>
          <p:cNvPr id="78" name="矩形 77"/>
          <p:cNvSpPr/>
          <p:nvPr/>
        </p:nvSpPr>
        <p:spPr>
          <a:xfrm>
            <a:off x="5099035" y="3771736"/>
            <a:ext cx="496514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即“我们应该怎么支撑总体战略和事业层战略”，如市场营销战略、人力资源战略、财务战略、生产战略、研发战略</a:t>
            </a:r>
          </a:p>
        </p:txBody>
      </p:sp>
      <p:cxnSp>
        <p:nvCxnSpPr>
          <p:cNvPr id="79" name="直接连接符 78"/>
          <p:cNvCxnSpPr/>
          <p:nvPr/>
        </p:nvCxnSpPr>
        <p:spPr>
          <a:xfrm>
            <a:off x="2888806" y="4497954"/>
            <a:ext cx="75811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2219456" y="4613635"/>
            <a:ext cx="778932" cy="747845"/>
            <a:chOff x="2423021" y="4400985"/>
            <a:chExt cx="778932" cy="747845"/>
          </a:xfrm>
        </p:grpSpPr>
        <p:sp>
          <p:nvSpPr>
            <p:cNvPr id="82" name="圆角矩形 81"/>
            <p:cNvSpPr/>
            <p:nvPr/>
          </p:nvSpPr>
          <p:spPr>
            <a:xfrm>
              <a:off x="2442931" y="4400985"/>
              <a:ext cx="726142" cy="726142"/>
            </a:xfrm>
            <a:prstGeom prst="roundRect">
              <a:avLst>
                <a:gd name="adj" fmla="val 1296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83" name="TextBox 9"/>
            <p:cNvSpPr txBox="1"/>
            <p:nvPr/>
          </p:nvSpPr>
          <p:spPr>
            <a:xfrm>
              <a:off x="2548631" y="4441857"/>
              <a:ext cx="527709"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04</a:t>
              </a:r>
              <a:endParaRPr lang="zh-CN"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84" name="TextBox 9"/>
            <p:cNvSpPr txBox="1"/>
            <p:nvPr/>
          </p:nvSpPr>
          <p:spPr>
            <a:xfrm>
              <a:off x="2423021" y="4779498"/>
              <a:ext cx="778932" cy="36933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PART</a:t>
              </a:r>
              <a:endParaRPr lang="zh-CN"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85" name="TextBox 9"/>
          <p:cNvSpPr txBox="1"/>
          <p:nvPr/>
        </p:nvSpPr>
        <p:spPr>
          <a:xfrm>
            <a:off x="3422337" y="4794035"/>
            <a:ext cx="986167" cy="461665"/>
          </a:xfrm>
          <a:prstGeom prst="rect">
            <a:avLst/>
          </a:prstGeom>
          <a:noFill/>
        </p:spPr>
        <p:txBody>
          <a:bodyPr wrap="none" rtlCol="0">
            <a:spAutoFit/>
          </a:bodyPr>
          <a:lstStyle>
            <a:defPPr>
              <a:defRPr lang="zh-CN"/>
            </a:defPPr>
            <a:lvl1pPr algn="ctr">
              <a:defRPr sz="2400" b="1">
                <a:solidFill>
                  <a:srgbClr val="C00000"/>
                </a:solidFill>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战  术</a:t>
            </a:r>
          </a:p>
        </p:txBody>
      </p:sp>
      <p:sp>
        <p:nvSpPr>
          <p:cNvPr id="86" name="矩形 85"/>
          <p:cNvSpPr/>
          <p:nvPr/>
        </p:nvSpPr>
        <p:spPr>
          <a:xfrm>
            <a:off x="5099035" y="4694241"/>
            <a:ext cx="4965148" cy="609398"/>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强调“如何将一件事情做正确”，重在具体事情的方式、方法、规范等</a:t>
            </a:r>
          </a:p>
        </p:txBody>
      </p:sp>
      <p:cxnSp>
        <p:nvCxnSpPr>
          <p:cNvPr id="87" name="直接连接符 86"/>
          <p:cNvCxnSpPr/>
          <p:nvPr/>
        </p:nvCxnSpPr>
        <p:spPr>
          <a:xfrm>
            <a:off x="3063901" y="5420459"/>
            <a:ext cx="740602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a:off x="2650228" y="2348657"/>
            <a:ext cx="0" cy="396000"/>
          </a:xfrm>
          <a:prstGeom prst="straightConnector1">
            <a:avLst/>
          </a:prstGeom>
          <a:ln w="19050">
            <a:solidFill>
              <a:srgbClr val="192C76"/>
            </a:solidFill>
            <a:prstDash val="dash"/>
            <a:headEnd w="lg" len="med"/>
            <a:tailEnd type="triangle"/>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444494" y="2675449"/>
            <a:ext cx="0" cy="900000"/>
          </a:xfrm>
          <a:prstGeom prst="straightConnector1">
            <a:avLst/>
          </a:prstGeom>
          <a:ln w="19050">
            <a:solidFill>
              <a:srgbClr val="C00000"/>
            </a:solidFill>
            <a:prstDash val="dash"/>
            <a:headEnd w="lg" len="med"/>
            <a:tailEnd type="triangle"/>
          </a:ln>
        </p:spPr>
        <p:style>
          <a:lnRef idx="1">
            <a:schemeClr val="accent1"/>
          </a:lnRef>
          <a:fillRef idx="0">
            <a:schemeClr val="accent1"/>
          </a:fillRef>
          <a:effectRef idx="0">
            <a:schemeClr val="accent1"/>
          </a:effectRef>
          <a:fontRef idx="minor">
            <a:schemeClr val="tx1"/>
          </a:fontRef>
        </p:style>
      </p:cxnSp>
      <p:sp>
        <p:nvSpPr>
          <p:cNvPr id="92" name="右箭头 91"/>
          <p:cNvSpPr/>
          <p:nvPr/>
        </p:nvSpPr>
        <p:spPr>
          <a:xfrm>
            <a:off x="3055178" y="2977497"/>
            <a:ext cx="369444" cy="307277"/>
          </a:xfrm>
          <a:prstGeom prst="rightArrow">
            <a:avLst>
              <a:gd name="adj1" fmla="val 61153"/>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93" name="右箭头 92"/>
          <p:cNvSpPr/>
          <p:nvPr/>
        </p:nvSpPr>
        <p:spPr>
          <a:xfrm>
            <a:off x="1887566" y="3903768"/>
            <a:ext cx="369444" cy="307277"/>
          </a:xfrm>
          <a:prstGeom prst="rightArrow">
            <a:avLst>
              <a:gd name="adj1" fmla="val 61153"/>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94" name="右箭头 93"/>
          <p:cNvSpPr/>
          <p:nvPr/>
        </p:nvSpPr>
        <p:spPr>
          <a:xfrm>
            <a:off x="3063901" y="4896237"/>
            <a:ext cx="369444" cy="307277"/>
          </a:xfrm>
          <a:prstGeom prst="rightArrow">
            <a:avLst>
              <a:gd name="adj1" fmla="val 61153"/>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cxnSp>
        <p:nvCxnSpPr>
          <p:cNvPr id="95" name="直接箭头连接符 94"/>
          <p:cNvCxnSpPr/>
          <p:nvPr/>
        </p:nvCxnSpPr>
        <p:spPr>
          <a:xfrm>
            <a:off x="2630249" y="3536617"/>
            <a:ext cx="0" cy="396000"/>
          </a:xfrm>
          <a:prstGeom prst="straightConnector1">
            <a:avLst/>
          </a:prstGeom>
          <a:ln w="19050">
            <a:solidFill>
              <a:srgbClr val="192C76"/>
            </a:solidFill>
            <a:prstDash val="dash"/>
            <a:headEnd w="lg" len="med"/>
            <a:tailEnd type="triangle"/>
          </a:ln>
        </p:spPr>
        <p:style>
          <a:lnRef idx="1">
            <a:schemeClr val="accent1"/>
          </a:lnRef>
          <a:fillRef idx="0">
            <a:schemeClr val="accent1"/>
          </a:fillRef>
          <a:effectRef idx="0">
            <a:schemeClr val="accent1"/>
          </a:effectRef>
          <a:fontRef idx="minor">
            <a:schemeClr val="tx1"/>
          </a:fontRef>
        </p:style>
      </p:cxnSp>
      <p:pic>
        <p:nvPicPr>
          <p:cNvPr id="4" name="图片 3">
            <a:extLst>
              <a:ext uri="{FF2B5EF4-FFF2-40B4-BE49-F238E27FC236}">
                <a16:creationId xmlns:a16="http://schemas.microsoft.com/office/drawing/2014/main" id="{3FE08675-7FA0-4A94-B908-22B7230E0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101537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900"/>
                            </p:stCondLst>
                            <p:childTnLst>
                              <p:par>
                                <p:cTn id="11" presetID="42"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750"/>
                                        <p:tgtEl>
                                          <p:spTgt spid="55"/>
                                        </p:tgtEl>
                                      </p:cBhvr>
                                    </p:animEffect>
                                    <p:anim calcmode="lin" valueType="num">
                                      <p:cBhvr>
                                        <p:cTn id="14" dur="750" fill="hold"/>
                                        <p:tgtEl>
                                          <p:spTgt spid="55"/>
                                        </p:tgtEl>
                                        <p:attrNameLst>
                                          <p:attrName>ppt_x</p:attrName>
                                        </p:attrNameLst>
                                      </p:cBhvr>
                                      <p:tavLst>
                                        <p:tav tm="0">
                                          <p:val>
                                            <p:strVal val="#ppt_x"/>
                                          </p:val>
                                        </p:tav>
                                        <p:tav tm="100000">
                                          <p:val>
                                            <p:strVal val="#ppt_x"/>
                                          </p:val>
                                        </p:tav>
                                      </p:tavLst>
                                    </p:anim>
                                    <p:anim calcmode="lin" valueType="num">
                                      <p:cBhvr>
                                        <p:cTn id="15" dur="750" fill="hold"/>
                                        <p:tgtEl>
                                          <p:spTgt spid="5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750"/>
                                        <p:tgtEl>
                                          <p:spTgt spid="65"/>
                                        </p:tgtEl>
                                      </p:cBhvr>
                                    </p:animEffect>
                                    <p:anim calcmode="lin" valueType="num">
                                      <p:cBhvr>
                                        <p:cTn id="19" dur="750" fill="hold"/>
                                        <p:tgtEl>
                                          <p:spTgt spid="65"/>
                                        </p:tgtEl>
                                        <p:attrNameLst>
                                          <p:attrName>ppt_x</p:attrName>
                                        </p:attrNameLst>
                                      </p:cBhvr>
                                      <p:tavLst>
                                        <p:tav tm="0">
                                          <p:val>
                                            <p:strVal val="#ppt_x"/>
                                          </p:val>
                                        </p:tav>
                                        <p:tav tm="100000">
                                          <p:val>
                                            <p:strVal val="#ppt_x"/>
                                          </p:val>
                                        </p:tav>
                                      </p:tavLst>
                                    </p:anim>
                                    <p:anim calcmode="lin" valueType="num">
                                      <p:cBhvr>
                                        <p:cTn id="20" dur="750" fill="hold"/>
                                        <p:tgtEl>
                                          <p:spTgt spid="6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750"/>
                                        <p:tgtEl>
                                          <p:spTgt spid="73"/>
                                        </p:tgtEl>
                                      </p:cBhvr>
                                    </p:animEffect>
                                    <p:anim calcmode="lin" valueType="num">
                                      <p:cBhvr>
                                        <p:cTn id="24" dur="750" fill="hold"/>
                                        <p:tgtEl>
                                          <p:spTgt spid="73"/>
                                        </p:tgtEl>
                                        <p:attrNameLst>
                                          <p:attrName>ppt_x</p:attrName>
                                        </p:attrNameLst>
                                      </p:cBhvr>
                                      <p:tavLst>
                                        <p:tav tm="0">
                                          <p:val>
                                            <p:strVal val="#ppt_x"/>
                                          </p:val>
                                        </p:tav>
                                        <p:tav tm="100000">
                                          <p:val>
                                            <p:strVal val="#ppt_x"/>
                                          </p:val>
                                        </p:tav>
                                      </p:tavLst>
                                    </p:anim>
                                    <p:anim calcmode="lin" valueType="num">
                                      <p:cBhvr>
                                        <p:cTn id="25" dur="750" fill="hold"/>
                                        <p:tgtEl>
                                          <p:spTgt spid="7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5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750"/>
                                        <p:tgtEl>
                                          <p:spTgt spid="81"/>
                                        </p:tgtEl>
                                      </p:cBhvr>
                                    </p:animEffect>
                                    <p:anim calcmode="lin" valueType="num">
                                      <p:cBhvr>
                                        <p:cTn id="29" dur="750" fill="hold"/>
                                        <p:tgtEl>
                                          <p:spTgt spid="81"/>
                                        </p:tgtEl>
                                        <p:attrNameLst>
                                          <p:attrName>ppt_x</p:attrName>
                                        </p:attrNameLst>
                                      </p:cBhvr>
                                      <p:tavLst>
                                        <p:tav tm="0">
                                          <p:val>
                                            <p:strVal val="#ppt_x"/>
                                          </p:val>
                                        </p:tav>
                                        <p:tav tm="100000">
                                          <p:val>
                                            <p:strVal val="#ppt_x"/>
                                          </p:val>
                                        </p:tav>
                                      </p:tavLst>
                                    </p:anim>
                                    <p:anim calcmode="lin" valueType="num">
                                      <p:cBhvr>
                                        <p:cTn id="30" dur="750" fill="hold"/>
                                        <p:tgtEl>
                                          <p:spTgt spid="81"/>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900"/>
                            </p:stCondLst>
                            <p:childTnLst>
                              <p:par>
                                <p:cTn id="36" presetID="14" presetClass="entr" presetSubtype="10" fill="hold" grpId="0"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randombar(horizontal)">
                                      <p:cBhvr>
                                        <p:cTn id="38" dur="500"/>
                                        <p:tgtEl>
                                          <p:spTgt spid="59"/>
                                        </p:tgtEl>
                                      </p:cBhvr>
                                    </p:animEffect>
                                  </p:childTnLst>
                                </p:cTn>
                              </p:par>
                            </p:childTnLst>
                          </p:cTn>
                        </p:par>
                        <p:par>
                          <p:cTn id="39" fill="hold">
                            <p:stCondLst>
                              <p:cond delay="3400"/>
                            </p:stCondLst>
                            <p:childTnLst>
                              <p:par>
                                <p:cTn id="40" presetID="42" presetClass="entr" presetSubtype="0"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750"/>
                                        <p:tgtEl>
                                          <p:spTgt spid="60"/>
                                        </p:tgtEl>
                                      </p:cBhvr>
                                    </p:animEffect>
                                    <p:anim calcmode="lin" valueType="num">
                                      <p:cBhvr>
                                        <p:cTn id="43" dur="750" fill="hold"/>
                                        <p:tgtEl>
                                          <p:spTgt spid="60"/>
                                        </p:tgtEl>
                                        <p:attrNameLst>
                                          <p:attrName>ppt_x</p:attrName>
                                        </p:attrNameLst>
                                      </p:cBhvr>
                                      <p:tavLst>
                                        <p:tav tm="0">
                                          <p:val>
                                            <p:strVal val="#ppt_x"/>
                                          </p:val>
                                        </p:tav>
                                        <p:tav tm="100000">
                                          <p:val>
                                            <p:strVal val="#ppt_x"/>
                                          </p:val>
                                        </p:tav>
                                      </p:tavLst>
                                    </p:anim>
                                    <p:anim calcmode="lin" valueType="num">
                                      <p:cBhvr>
                                        <p:cTn id="44" dur="750" fill="hold"/>
                                        <p:tgtEl>
                                          <p:spTgt spid="60"/>
                                        </p:tgtEl>
                                        <p:attrNameLst>
                                          <p:attrName>ppt_y</p:attrName>
                                        </p:attrNameLst>
                                      </p:cBhvr>
                                      <p:tavLst>
                                        <p:tav tm="0">
                                          <p:val>
                                            <p:strVal val="#ppt_y+.1"/>
                                          </p:val>
                                        </p:tav>
                                        <p:tav tm="100000">
                                          <p:val>
                                            <p:strVal val="#ppt_y"/>
                                          </p:val>
                                        </p:tav>
                                      </p:tavLst>
                                    </p:anim>
                                  </p:childTnLst>
                                </p:cTn>
                              </p:par>
                            </p:childTnLst>
                          </p:cTn>
                        </p:par>
                        <p:par>
                          <p:cTn id="45" fill="hold">
                            <p:stCondLst>
                              <p:cond delay="4150"/>
                            </p:stCondLst>
                            <p:childTnLst>
                              <p:par>
                                <p:cTn id="46" presetID="16" presetClass="entr" presetSubtype="21"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barn(inVertical)">
                                      <p:cBhvr>
                                        <p:cTn id="48" dur="500"/>
                                        <p:tgtEl>
                                          <p:spTgt spid="61"/>
                                        </p:tgtEl>
                                      </p:cBhvr>
                                    </p:animEffect>
                                  </p:childTnLst>
                                </p:cTn>
                              </p:par>
                            </p:childTnLst>
                          </p:cTn>
                        </p:par>
                        <p:par>
                          <p:cTn id="49" fill="hold">
                            <p:stCondLst>
                              <p:cond delay="4650"/>
                            </p:stCondLst>
                            <p:childTnLst>
                              <p:par>
                                <p:cTn id="50" presetID="14" presetClass="entr" presetSubtype="10"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randombar(horizontal)">
                                      <p:cBhvr>
                                        <p:cTn id="52" dur="500"/>
                                        <p:tgtEl>
                                          <p:spTgt spid="69"/>
                                        </p:tgtEl>
                                      </p:cBhvr>
                                    </p:animEffect>
                                  </p:childTnLst>
                                </p:cTn>
                              </p:par>
                            </p:childTnLst>
                          </p:cTn>
                        </p:par>
                        <p:par>
                          <p:cTn id="53" fill="hold">
                            <p:stCondLst>
                              <p:cond delay="5150"/>
                            </p:stCondLst>
                            <p:childTnLst>
                              <p:par>
                                <p:cTn id="54" presetID="42" presetClass="entr" presetSubtype="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750"/>
                                        <p:tgtEl>
                                          <p:spTgt spid="70"/>
                                        </p:tgtEl>
                                      </p:cBhvr>
                                    </p:animEffect>
                                    <p:anim calcmode="lin" valueType="num">
                                      <p:cBhvr>
                                        <p:cTn id="57" dur="750" fill="hold"/>
                                        <p:tgtEl>
                                          <p:spTgt spid="70"/>
                                        </p:tgtEl>
                                        <p:attrNameLst>
                                          <p:attrName>ppt_x</p:attrName>
                                        </p:attrNameLst>
                                      </p:cBhvr>
                                      <p:tavLst>
                                        <p:tav tm="0">
                                          <p:val>
                                            <p:strVal val="#ppt_x"/>
                                          </p:val>
                                        </p:tav>
                                        <p:tav tm="100000">
                                          <p:val>
                                            <p:strVal val="#ppt_x"/>
                                          </p:val>
                                        </p:tav>
                                      </p:tavLst>
                                    </p:anim>
                                    <p:anim calcmode="lin" valueType="num">
                                      <p:cBhvr>
                                        <p:cTn id="58" dur="750" fill="hold"/>
                                        <p:tgtEl>
                                          <p:spTgt spid="70"/>
                                        </p:tgtEl>
                                        <p:attrNameLst>
                                          <p:attrName>ppt_y</p:attrName>
                                        </p:attrNameLst>
                                      </p:cBhvr>
                                      <p:tavLst>
                                        <p:tav tm="0">
                                          <p:val>
                                            <p:strVal val="#ppt_y+.1"/>
                                          </p:val>
                                        </p:tav>
                                        <p:tav tm="100000">
                                          <p:val>
                                            <p:strVal val="#ppt_y"/>
                                          </p:val>
                                        </p:tav>
                                      </p:tavLst>
                                    </p:anim>
                                  </p:childTnLst>
                                </p:cTn>
                              </p:par>
                            </p:childTnLst>
                          </p:cTn>
                        </p:par>
                        <p:par>
                          <p:cTn id="59" fill="hold">
                            <p:stCondLst>
                              <p:cond delay="5900"/>
                            </p:stCondLst>
                            <p:childTnLst>
                              <p:par>
                                <p:cTn id="60" presetID="16" presetClass="entr" presetSubtype="21" fill="hold" nodeType="after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barn(inVertical)">
                                      <p:cBhvr>
                                        <p:cTn id="62" dur="500"/>
                                        <p:tgtEl>
                                          <p:spTgt spid="71"/>
                                        </p:tgtEl>
                                      </p:cBhvr>
                                    </p:animEffect>
                                  </p:childTnLst>
                                </p:cTn>
                              </p:par>
                            </p:childTnLst>
                          </p:cTn>
                        </p:par>
                        <p:par>
                          <p:cTn id="63" fill="hold">
                            <p:stCondLst>
                              <p:cond delay="6400"/>
                            </p:stCondLst>
                            <p:childTnLst>
                              <p:par>
                                <p:cTn id="64" presetID="14" presetClass="entr" presetSubtype="10" fill="hold" grpId="0"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randombar(horizontal)">
                                      <p:cBhvr>
                                        <p:cTn id="66" dur="500"/>
                                        <p:tgtEl>
                                          <p:spTgt spid="77"/>
                                        </p:tgtEl>
                                      </p:cBhvr>
                                    </p:animEffect>
                                  </p:childTnLst>
                                </p:cTn>
                              </p:par>
                            </p:childTnLst>
                          </p:cTn>
                        </p:par>
                        <p:par>
                          <p:cTn id="67" fill="hold">
                            <p:stCondLst>
                              <p:cond delay="6900"/>
                            </p:stCondLst>
                            <p:childTnLst>
                              <p:par>
                                <p:cTn id="68" presetID="42" presetClass="entr" presetSubtype="0"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fade">
                                      <p:cBhvr>
                                        <p:cTn id="70" dur="750"/>
                                        <p:tgtEl>
                                          <p:spTgt spid="78"/>
                                        </p:tgtEl>
                                      </p:cBhvr>
                                    </p:animEffect>
                                    <p:anim calcmode="lin" valueType="num">
                                      <p:cBhvr>
                                        <p:cTn id="71" dur="750" fill="hold"/>
                                        <p:tgtEl>
                                          <p:spTgt spid="78"/>
                                        </p:tgtEl>
                                        <p:attrNameLst>
                                          <p:attrName>ppt_x</p:attrName>
                                        </p:attrNameLst>
                                      </p:cBhvr>
                                      <p:tavLst>
                                        <p:tav tm="0">
                                          <p:val>
                                            <p:strVal val="#ppt_x"/>
                                          </p:val>
                                        </p:tav>
                                        <p:tav tm="100000">
                                          <p:val>
                                            <p:strVal val="#ppt_x"/>
                                          </p:val>
                                        </p:tav>
                                      </p:tavLst>
                                    </p:anim>
                                    <p:anim calcmode="lin" valueType="num">
                                      <p:cBhvr>
                                        <p:cTn id="72" dur="750" fill="hold"/>
                                        <p:tgtEl>
                                          <p:spTgt spid="78"/>
                                        </p:tgtEl>
                                        <p:attrNameLst>
                                          <p:attrName>ppt_y</p:attrName>
                                        </p:attrNameLst>
                                      </p:cBhvr>
                                      <p:tavLst>
                                        <p:tav tm="0">
                                          <p:val>
                                            <p:strVal val="#ppt_y+.1"/>
                                          </p:val>
                                        </p:tav>
                                        <p:tav tm="100000">
                                          <p:val>
                                            <p:strVal val="#ppt_y"/>
                                          </p:val>
                                        </p:tav>
                                      </p:tavLst>
                                    </p:anim>
                                  </p:childTnLst>
                                </p:cTn>
                              </p:par>
                            </p:childTnLst>
                          </p:cTn>
                        </p:par>
                        <p:par>
                          <p:cTn id="73" fill="hold">
                            <p:stCondLst>
                              <p:cond delay="7650"/>
                            </p:stCondLst>
                            <p:childTnLst>
                              <p:par>
                                <p:cTn id="74" presetID="16" presetClass="entr" presetSubtype="21" fill="hold"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barn(inVertical)">
                                      <p:cBhvr>
                                        <p:cTn id="76" dur="500"/>
                                        <p:tgtEl>
                                          <p:spTgt spid="79"/>
                                        </p:tgtEl>
                                      </p:cBhvr>
                                    </p:animEffect>
                                  </p:childTnLst>
                                </p:cTn>
                              </p:par>
                            </p:childTnLst>
                          </p:cTn>
                        </p:par>
                        <p:par>
                          <p:cTn id="77" fill="hold">
                            <p:stCondLst>
                              <p:cond delay="8150"/>
                            </p:stCondLst>
                            <p:childTnLst>
                              <p:par>
                                <p:cTn id="78" presetID="14" presetClass="entr" presetSubtype="10"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randombar(horizontal)">
                                      <p:cBhvr>
                                        <p:cTn id="80" dur="500"/>
                                        <p:tgtEl>
                                          <p:spTgt spid="85"/>
                                        </p:tgtEl>
                                      </p:cBhvr>
                                    </p:animEffect>
                                  </p:childTnLst>
                                </p:cTn>
                              </p:par>
                            </p:childTnLst>
                          </p:cTn>
                        </p:par>
                        <p:par>
                          <p:cTn id="81" fill="hold">
                            <p:stCondLst>
                              <p:cond delay="8650"/>
                            </p:stCondLst>
                            <p:childTnLst>
                              <p:par>
                                <p:cTn id="82" presetID="42" presetClass="entr" presetSubtype="0"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750"/>
                                        <p:tgtEl>
                                          <p:spTgt spid="86"/>
                                        </p:tgtEl>
                                      </p:cBhvr>
                                    </p:animEffect>
                                    <p:anim calcmode="lin" valueType="num">
                                      <p:cBhvr>
                                        <p:cTn id="85" dur="750" fill="hold"/>
                                        <p:tgtEl>
                                          <p:spTgt spid="86"/>
                                        </p:tgtEl>
                                        <p:attrNameLst>
                                          <p:attrName>ppt_x</p:attrName>
                                        </p:attrNameLst>
                                      </p:cBhvr>
                                      <p:tavLst>
                                        <p:tav tm="0">
                                          <p:val>
                                            <p:strVal val="#ppt_x"/>
                                          </p:val>
                                        </p:tav>
                                        <p:tav tm="100000">
                                          <p:val>
                                            <p:strVal val="#ppt_x"/>
                                          </p:val>
                                        </p:tav>
                                      </p:tavLst>
                                    </p:anim>
                                    <p:anim calcmode="lin" valueType="num">
                                      <p:cBhvr>
                                        <p:cTn id="86" dur="750" fill="hold"/>
                                        <p:tgtEl>
                                          <p:spTgt spid="86"/>
                                        </p:tgtEl>
                                        <p:attrNameLst>
                                          <p:attrName>ppt_y</p:attrName>
                                        </p:attrNameLst>
                                      </p:cBhvr>
                                      <p:tavLst>
                                        <p:tav tm="0">
                                          <p:val>
                                            <p:strVal val="#ppt_y+.1"/>
                                          </p:val>
                                        </p:tav>
                                        <p:tav tm="100000">
                                          <p:val>
                                            <p:strVal val="#ppt_y"/>
                                          </p:val>
                                        </p:tav>
                                      </p:tavLst>
                                    </p:anim>
                                  </p:childTnLst>
                                </p:cTn>
                              </p:par>
                            </p:childTnLst>
                          </p:cTn>
                        </p:par>
                        <p:par>
                          <p:cTn id="87" fill="hold">
                            <p:stCondLst>
                              <p:cond delay="9400"/>
                            </p:stCondLst>
                            <p:childTnLst>
                              <p:par>
                                <p:cTn id="88" presetID="16" presetClass="entr" presetSubtype="21" fill="hold" nodeType="after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barn(inVertical)">
                                      <p:cBhvr>
                                        <p:cTn id="90" dur="500"/>
                                        <p:tgtEl>
                                          <p:spTgt spid="87"/>
                                        </p:tgtEl>
                                      </p:cBhvr>
                                    </p:animEffect>
                                  </p:childTnLst>
                                </p:cTn>
                              </p:par>
                            </p:childTnLst>
                          </p:cTn>
                        </p:par>
                        <p:par>
                          <p:cTn id="91" fill="hold">
                            <p:stCondLst>
                              <p:cond delay="9900"/>
                            </p:stCondLst>
                            <p:childTnLst>
                              <p:par>
                                <p:cTn id="92" presetID="22" presetClass="entr" presetSubtype="1" fill="hold" nodeType="afterEffect">
                                  <p:stCondLst>
                                    <p:cond delay="0"/>
                                  </p:stCondLst>
                                  <p:childTnLst>
                                    <p:set>
                                      <p:cBhvr>
                                        <p:cTn id="93" dur="1" fill="hold">
                                          <p:stCondLst>
                                            <p:cond delay="0"/>
                                          </p:stCondLst>
                                        </p:cTn>
                                        <p:tgtEl>
                                          <p:spTgt spid="91"/>
                                        </p:tgtEl>
                                        <p:attrNameLst>
                                          <p:attrName>style.visibility</p:attrName>
                                        </p:attrNameLst>
                                      </p:cBhvr>
                                      <p:to>
                                        <p:strVal val="visible"/>
                                      </p:to>
                                    </p:set>
                                    <p:animEffect transition="in" filter="wipe(up)">
                                      <p:cBhvr>
                                        <p:cTn id="94" dur="500"/>
                                        <p:tgtEl>
                                          <p:spTgt spid="91"/>
                                        </p:tgtEl>
                                      </p:cBhvr>
                                    </p:animEffect>
                                  </p:childTnLst>
                                </p:cTn>
                              </p:par>
                              <p:par>
                                <p:cTn id="95" presetID="22" presetClass="entr" presetSubtype="1" fill="hold" nodeType="withEffect">
                                  <p:stCondLst>
                                    <p:cond delay="0"/>
                                  </p:stCondLst>
                                  <p:childTnLst>
                                    <p:set>
                                      <p:cBhvr>
                                        <p:cTn id="96" dur="1" fill="hold">
                                          <p:stCondLst>
                                            <p:cond delay="0"/>
                                          </p:stCondLst>
                                        </p:cTn>
                                        <p:tgtEl>
                                          <p:spTgt spid="88"/>
                                        </p:tgtEl>
                                        <p:attrNameLst>
                                          <p:attrName>style.visibility</p:attrName>
                                        </p:attrNameLst>
                                      </p:cBhvr>
                                      <p:to>
                                        <p:strVal val="visible"/>
                                      </p:to>
                                    </p:set>
                                    <p:animEffect transition="in" filter="wipe(up)">
                                      <p:cBhvr>
                                        <p:cTn id="97" dur="500"/>
                                        <p:tgtEl>
                                          <p:spTgt spid="88"/>
                                        </p:tgtEl>
                                      </p:cBhvr>
                                    </p:animEffect>
                                  </p:childTnLst>
                                </p:cTn>
                              </p:par>
                            </p:childTnLst>
                          </p:cTn>
                        </p:par>
                        <p:par>
                          <p:cTn id="98" fill="hold">
                            <p:stCondLst>
                              <p:cond delay="10400"/>
                            </p:stCondLst>
                            <p:childTnLst>
                              <p:par>
                                <p:cTn id="99" presetID="22" presetClass="entr" presetSubtype="8" fill="hold" grpId="0" nodeType="afterEffect">
                                  <p:stCondLst>
                                    <p:cond delay="0"/>
                                  </p:stCondLst>
                                  <p:childTnLst>
                                    <p:set>
                                      <p:cBhvr>
                                        <p:cTn id="100" dur="1" fill="hold">
                                          <p:stCondLst>
                                            <p:cond delay="0"/>
                                          </p:stCondLst>
                                        </p:cTn>
                                        <p:tgtEl>
                                          <p:spTgt spid="92"/>
                                        </p:tgtEl>
                                        <p:attrNameLst>
                                          <p:attrName>style.visibility</p:attrName>
                                        </p:attrNameLst>
                                      </p:cBhvr>
                                      <p:to>
                                        <p:strVal val="visible"/>
                                      </p:to>
                                    </p:set>
                                    <p:animEffect transition="in" filter="wipe(left)">
                                      <p:cBhvr>
                                        <p:cTn id="101" dur="500"/>
                                        <p:tgtEl>
                                          <p:spTgt spid="92"/>
                                        </p:tgtEl>
                                      </p:cBhvr>
                                    </p:animEffect>
                                  </p:childTnLst>
                                </p:cTn>
                              </p:par>
                            </p:childTnLst>
                          </p:cTn>
                        </p:par>
                        <p:par>
                          <p:cTn id="102" fill="hold">
                            <p:stCondLst>
                              <p:cond delay="10900"/>
                            </p:stCondLst>
                            <p:childTnLst>
                              <p:par>
                                <p:cTn id="103" presetID="22" presetClass="entr" presetSubtype="8" fill="hold" grpId="0" nodeType="after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wipe(left)">
                                      <p:cBhvr>
                                        <p:cTn id="105" dur="500"/>
                                        <p:tgtEl>
                                          <p:spTgt spid="93"/>
                                        </p:tgtEl>
                                      </p:cBhvr>
                                    </p:animEffect>
                                  </p:childTnLst>
                                </p:cTn>
                              </p:par>
                            </p:childTnLst>
                          </p:cTn>
                        </p:par>
                        <p:par>
                          <p:cTn id="106" fill="hold">
                            <p:stCondLst>
                              <p:cond delay="11400"/>
                            </p:stCondLst>
                            <p:childTnLst>
                              <p:par>
                                <p:cTn id="107" presetID="22" presetClass="entr" presetSubtype="8" fill="hold" grpId="0" nodeType="afterEffect">
                                  <p:stCondLst>
                                    <p:cond delay="0"/>
                                  </p:stCondLst>
                                  <p:childTnLst>
                                    <p:set>
                                      <p:cBhvr>
                                        <p:cTn id="108" dur="1" fill="hold">
                                          <p:stCondLst>
                                            <p:cond delay="0"/>
                                          </p:stCondLst>
                                        </p:cTn>
                                        <p:tgtEl>
                                          <p:spTgt spid="94"/>
                                        </p:tgtEl>
                                        <p:attrNameLst>
                                          <p:attrName>style.visibility</p:attrName>
                                        </p:attrNameLst>
                                      </p:cBhvr>
                                      <p:to>
                                        <p:strVal val="visible"/>
                                      </p:to>
                                    </p:set>
                                    <p:animEffect transition="in" filter="wipe(left)">
                                      <p:cBhvr>
                                        <p:cTn id="109" dur="500"/>
                                        <p:tgtEl>
                                          <p:spTgt spid="94"/>
                                        </p:tgtEl>
                                      </p:cBhvr>
                                    </p:animEffect>
                                  </p:childTnLst>
                                </p:cTn>
                              </p:par>
                              <p:par>
                                <p:cTn id="110" presetID="22" presetClass="entr" presetSubtype="1" fill="hold" nodeType="with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wipe(up)">
                                      <p:cBhvr>
                                        <p:cTn id="11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9" grpId="0"/>
      <p:bldP spid="60" grpId="0"/>
      <p:bldP spid="69" grpId="0"/>
      <p:bldP spid="70" grpId="0"/>
      <p:bldP spid="77" grpId="0"/>
      <p:bldP spid="78" grpId="0"/>
      <p:bldP spid="85" grpId="0"/>
      <p:bldP spid="86" grpId="0"/>
      <p:bldP spid="92" grpId="0" animBg="1"/>
      <p:bldP spid="93" grpId="0" animBg="1"/>
      <p:bldP spid="9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FCAB8C16-0689-8745-87CA-8019571D7BB3}"/>
              </a:ext>
            </a:extLst>
          </p:cNvPr>
          <p:cNvSpPr/>
          <p:nvPr/>
        </p:nvSpPr>
        <p:spPr>
          <a:xfrm>
            <a:off x="5042622" y="2129514"/>
            <a:ext cx="3526543" cy="1107996"/>
          </a:xfrm>
          <a:prstGeom prst="rect">
            <a:avLst/>
          </a:prstGeom>
        </p:spPr>
        <p:txBody>
          <a:bodyPr wrap="none">
            <a:spAutoFit/>
          </a:bodyPr>
          <a:lstStyle/>
          <a:p>
            <a:r>
              <a:rPr lang="en-US" altLang="zh-CN"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PART 03</a:t>
            </a:r>
            <a:endParaRPr lang="zh-CN" altLang="en-US"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0" name="矩形 19">
            <a:extLst>
              <a:ext uri="{FF2B5EF4-FFF2-40B4-BE49-F238E27FC236}">
                <a16:creationId xmlns:a16="http://schemas.microsoft.com/office/drawing/2014/main" id="{A0FF1491-AC82-304B-BEFF-433AC4AC1730}"/>
              </a:ext>
            </a:extLst>
          </p:cNvPr>
          <p:cNvSpPr/>
          <p:nvPr/>
        </p:nvSpPr>
        <p:spPr>
          <a:xfrm>
            <a:off x="4911307" y="3359546"/>
            <a:ext cx="5878532" cy="1200329"/>
          </a:xfrm>
          <a:prstGeom prst="rect">
            <a:avLst/>
          </a:prstGeom>
        </p:spPr>
        <p:txBody>
          <a:bodyPr wrap="none">
            <a:spAutoFit/>
          </a:bodyPr>
          <a:lstStyle/>
          <a:p>
            <a:r>
              <a:rPr lang="zh-CN" altLang="en-US" sz="72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企业战略概述</a:t>
            </a:r>
          </a:p>
        </p:txBody>
      </p:sp>
      <p:sp>
        <p:nvSpPr>
          <p:cNvPr id="22" name="TextBox 3">
            <a:extLst>
              <a:ext uri="{FF2B5EF4-FFF2-40B4-BE49-F238E27FC236}">
                <a16:creationId xmlns:a16="http://schemas.microsoft.com/office/drawing/2014/main" id="{7FD133A5-C653-864C-BB47-67FDF5518276}"/>
              </a:ext>
            </a:extLst>
          </p:cNvPr>
          <p:cNvSpPr txBox="1"/>
          <p:nvPr/>
        </p:nvSpPr>
        <p:spPr>
          <a:xfrm>
            <a:off x="4928322" y="4579670"/>
            <a:ext cx="4726675" cy="400110"/>
          </a:xfrm>
          <a:prstGeom prst="rect">
            <a:avLst/>
          </a:prstGeom>
          <a:noFill/>
        </p:spPr>
        <p:txBody>
          <a:bodyPr wrap="square" rtlCol="0">
            <a:spAutoFit/>
          </a:bodyPr>
          <a:lstStyle>
            <a:defPPr>
              <a:defRPr lang="zh-CN"/>
            </a:defPPr>
            <a:lvl1pPr>
              <a:defRPr sz="4000" b="1">
                <a:solidFill>
                  <a:srgbClr val="D92929"/>
                </a:solidFill>
                <a:latin typeface="思源黑体 CN Heavy" panose="020B0A00000000000000" pitchFamily="34" charset="-122"/>
                <a:ea typeface="思源黑体 CN Heavy" panose="020B0A00000000000000" pitchFamily="34" charset="-122"/>
              </a:defRPr>
            </a:lvl1pPr>
          </a:lstStyle>
          <a:p>
            <a:r>
              <a:rPr lang="en-US" altLang="zh-CN"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Basic concepts of strategy</a:t>
            </a:r>
            <a:endParaRPr lang="zh-CN" altLang="en-US"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3" name="矩形 22">
            <a:extLst>
              <a:ext uri="{FF2B5EF4-FFF2-40B4-BE49-F238E27FC236}">
                <a16:creationId xmlns:a16="http://schemas.microsoft.com/office/drawing/2014/main" id="{C4FBDE65-C67C-DE49-A3C7-C1D5B858ABB3}"/>
              </a:ext>
            </a:extLst>
          </p:cNvPr>
          <p:cNvSpPr/>
          <p:nvPr/>
        </p:nvSpPr>
        <p:spPr>
          <a:xfrm>
            <a:off x="5163277" y="3250949"/>
            <a:ext cx="959208" cy="1020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4" name="矩形 23">
            <a:extLst>
              <a:ext uri="{FF2B5EF4-FFF2-40B4-BE49-F238E27FC236}">
                <a16:creationId xmlns:a16="http://schemas.microsoft.com/office/drawing/2014/main" id="{078BF7C2-F055-9042-A924-DA23B8705687}"/>
              </a:ext>
            </a:extLst>
          </p:cNvPr>
          <p:cNvSpPr/>
          <p:nvPr/>
        </p:nvSpPr>
        <p:spPr>
          <a:xfrm>
            <a:off x="1508760" y="0"/>
            <a:ext cx="17145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菱形 24">
            <a:extLst>
              <a:ext uri="{FF2B5EF4-FFF2-40B4-BE49-F238E27FC236}">
                <a16:creationId xmlns:a16="http://schemas.microsoft.com/office/drawing/2014/main" id="{224982B1-F18A-A642-A2EC-196FAD64A117}"/>
              </a:ext>
            </a:extLst>
          </p:cNvPr>
          <p:cNvSpPr/>
          <p:nvPr/>
        </p:nvSpPr>
        <p:spPr>
          <a:xfrm>
            <a:off x="954627" y="1600677"/>
            <a:ext cx="3402547" cy="3402547"/>
          </a:xfrm>
          <a:prstGeom prst="diamond">
            <a:avLst/>
          </a:prstGeom>
          <a:blipFill dpi="0" rotWithShape="1">
            <a:blip r:embed="rId3" cstate="screen">
              <a:extLst>
                <a:ext uri="{28A0092B-C50C-407E-A947-70E740481C1C}">
                  <a14:useLocalDpi xmlns:a14="http://schemas.microsoft.com/office/drawing/2010/main"/>
                </a:ext>
              </a:extLst>
            </a:blip>
            <a:srcRect/>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3" name="图片 2">
            <a:extLst>
              <a:ext uri="{FF2B5EF4-FFF2-40B4-BE49-F238E27FC236}">
                <a16:creationId xmlns:a16="http://schemas.microsoft.com/office/drawing/2014/main" id="{6F926B2F-9E5C-4BD4-9090-F5519FD27C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69750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7" name="矩形 26"/>
          <p:cNvSpPr/>
          <p:nvPr/>
        </p:nvSpPr>
        <p:spPr>
          <a:xfrm>
            <a:off x="8939939" y="232492"/>
            <a:ext cx="2316661" cy="492443"/>
          </a:xfrm>
          <a:prstGeom prst="rect">
            <a:avLst/>
          </a:prstGeom>
        </p:spPr>
        <p:txBody>
          <a:bodyPr wrap="none">
            <a:spAutoFit/>
          </a:bodyPr>
          <a:lstStyle/>
          <a:p>
            <a:pPr algn="ctr"/>
            <a:r>
              <a:rPr lang="en-US" altLang="zh-CN" sz="26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ENTERPRISE</a:t>
            </a:r>
            <a:endParaRPr lang="zh-CN" altLang="en-US" sz="26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7" name="TextBox 9"/>
          <p:cNvSpPr txBox="1"/>
          <p:nvPr/>
        </p:nvSpPr>
        <p:spPr>
          <a:xfrm>
            <a:off x="1208880" y="204218"/>
            <a:ext cx="2395207"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什么是战略管理</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48" name="矩形 47"/>
          <p:cNvSpPr/>
          <p:nvPr/>
        </p:nvSpPr>
        <p:spPr>
          <a:xfrm>
            <a:off x="5979910" y="2061718"/>
            <a:ext cx="5173878" cy="1569660"/>
          </a:xfrm>
          <a:prstGeom prst="rect">
            <a:avLst/>
          </a:prstGeom>
          <a:noFill/>
        </p:spPr>
        <p:txBody>
          <a:bodyPr wrap="square">
            <a:spAutoFit/>
          </a:bodyPr>
          <a:lstStyle/>
          <a:p>
            <a:pPr>
              <a:lnSpc>
                <a:spcPct val="15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企业战略管理是企业高层管理人员为了企业长期的生存与发展，在充分分析企业内外部环境的基础上，确定和选择达到目标的有效战略，并将战略付诸实施、控制和评价的一个动态管理过程。</a:t>
            </a:r>
          </a:p>
        </p:txBody>
      </p:sp>
      <p:sp>
        <p:nvSpPr>
          <p:cNvPr id="49" name="矩形 48"/>
          <p:cNvSpPr/>
          <p:nvPr/>
        </p:nvSpPr>
        <p:spPr>
          <a:xfrm>
            <a:off x="5979909" y="4001237"/>
            <a:ext cx="5173879" cy="1246495"/>
          </a:xfrm>
          <a:prstGeom prst="rect">
            <a:avLst/>
          </a:prstGeom>
          <a:noFill/>
        </p:spPr>
        <p:txBody>
          <a:bodyPr wrap="square" rtlCol="0">
            <a:spAutoFit/>
          </a:bodyPr>
          <a:lstStyle/>
          <a:p>
            <a:pPr>
              <a:lnSpc>
                <a:spcPct val="15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企业战略实质上是企业的一种“谋划或方案”；而战略管理则是对企业的“谋划或方案”的制定、实施与控制。</a:t>
            </a:r>
            <a:r>
              <a:rPr lang="zh-CN" altLang="en-US" dirty="0">
                <a:latin typeface="Arial" panose="020B0604020202020204" pitchFamily="34" charset="0"/>
                <a:ea typeface="思源黑体 CN Regular" panose="020B0500000000000000" pitchFamily="34" charset="-122"/>
                <a:sym typeface="Arial" panose="020B0604020202020204" pitchFamily="34" charset="0"/>
              </a:rPr>
              <a:t>战略管理被誉为是商业企业运作的“圣经”。</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51" name="TextBox 9"/>
          <p:cNvSpPr txBox="1"/>
          <p:nvPr/>
        </p:nvSpPr>
        <p:spPr>
          <a:xfrm>
            <a:off x="6010030" y="1461026"/>
            <a:ext cx="3111660" cy="461665"/>
          </a:xfrm>
          <a:prstGeom prst="rect">
            <a:avLst/>
          </a:prstGeom>
          <a:solidFill>
            <a:srgbClr val="C00000"/>
          </a:solidFill>
        </p:spPr>
        <p:txBody>
          <a:bodyPr wrap="squar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pPr algn="ctr"/>
            <a:r>
              <a:rPr lang="zh-CN" altLang="en-US"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什么是战略管理</a:t>
            </a:r>
            <a:endParaRPr lang="zh-CN" altLang="zh-CN"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16" name="Picture 2" descr="C:\Users\Administrator\Desktop\ppt展示模板-8.png">
            <a:extLst>
              <a:ext uri="{FF2B5EF4-FFF2-40B4-BE49-F238E27FC236}">
                <a16:creationId xmlns:a16="http://schemas.microsoft.com/office/drawing/2014/main" id="{DD356F21-31DA-2D48-A1CC-F7E9E1FD155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1752320"/>
            <a:ext cx="6073732" cy="3654286"/>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a:extLst>
              <a:ext uri="{FF2B5EF4-FFF2-40B4-BE49-F238E27FC236}">
                <a16:creationId xmlns:a16="http://schemas.microsoft.com/office/drawing/2014/main" id="{C2F3D1B2-9DE5-A845-B219-D71E4A20AE08}"/>
              </a:ext>
            </a:extLst>
          </p:cNvPr>
          <p:cNvSpPr/>
          <p:nvPr/>
        </p:nvSpPr>
        <p:spPr>
          <a:xfrm>
            <a:off x="873300" y="2136557"/>
            <a:ext cx="4399648" cy="2536276"/>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799">
              <a:latin typeface="Arial" panose="020B0604020202020204" pitchFamily="34" charset="0"/>
              <a:ea typeface="思源黑体 CN Regular" panose="020B05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381182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53" presetClass="entr" presetSubtype="16" fill="hold" grpId="0" nodeType="withEffect">
                                  <p:stCondLst>
                                    <p:cond delay="0"/>
                                  </p:stCondLst>
                                  <p:iterate type="lt">
                                    <p:tmPct val="10000"/>
                                  </p:iterate>
                                  <p:childTnLst>
                                    <p:set>
                                      <p:cBhvr>
                                        <p:cTn id="9" dur="1" fill="hold">
                                          <p:stCondLst>
                                            <p:cond delay="0"/>
                                          </p:stCondLst>
                                        </p:cTn>
                                        <p:tgtEl>
                                          <p:spTgt spid="47"/>
                                        </p:tgtEl>
                                        <p:attrNameLst>
                                          <p:attrName>style.visibility</p:attrName>
                                        </p:attrNameLst>
                                      </p:cBhvr>
                                      <p:to>
                                        <p:strVal val="visible"/>
                                      </p:to>
                                    </p:set>
                                    <p:anim calcmode="lin" valueType="num">
                                      <p:cBhvr>
                                        <p:cTn id="10" dur="500" fill="hold"/>
                                        <p:tgtEl>
                                          <p:spTgt spid="47"/>
                                        </p:tgtEl>
                                        <p:attrNameLst>
                                          <p:attrName>ppt_w</p:attrName>
                                        </p:attrNameLst>
                                      </p:cBhvr>
                                      <p:tavLst>
                                        <p:tav tm="0">
                                          <p:val>
                                            <p:fltVal val="0"/>
                                          </p:val>
                                        </p:tav>
                                        <p:tav tm="100000">
                                          <p:val>
                                            <p:strVal val="#ppt_w"/>
                                          </p:val>
                                        </p:tav>
                                      </p:tavLst>
                                    </p:anim>
                                    <p:anim calcmode="lin" valueType="num">
                                      <p:cBhvr>
                                        <p:cTn id="11" dur="500" fill="hold"/>
                                        <p:tgtEl>
                                          <p:spTgt spid="47"/>
                                        </p:tgtEl>
                                        <p:attrNameLst>
                                          <p:attrName>ppt_h</p:attrName>
                                        </p:attrNameLst>
                                      </p:cBhvr>
                                      <p:tavLst>
                                        <p:tav tm="0">
                                          <p:val>
                                            <p:fltVal val="0"/>
                                          </p:val>
                                        </p:tav>
                                        <p:tav tm="100000">
                                          <p:val>
                                            <p:strVal val="#ppt_h"/>
                                          </p:val>
                                        </p:tav>
                                      </p:tavLst>
                                    </p:anim>
                                    <p:animEffect transition="in" filter="fade">
                                      <p:cBhvr>
                                        <p:cTn id="12" dur="500"/>
                                        <p:tgtEl>
                                          <p:spTgt spid="47"/>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51"/>
                                        </p:tgtEl>
                                        <p:attrNameLst>
                                          <p:attrName>style.visibility</p:attrName>
                                        </p:attrNameLst>
                                      </p:cBhvr>
                                      <p:to>
                                        <p:strVal val="visible"/>
                                      </p:to>
                                    </p:set>
                                    <p:anim calcmode="lin" valueType="num">
                                      <p:cBhvr>
                                        <p:cTn id="15" dur="500" fill="hold"/>
                                        <p:tgtEl>
                                          <p:spTgt spid="51"/>
                                        </p:tgtEl>
                                        <p:attrNameLst>
                                          <p:attrName>ppt_w</p:attrName>
                                        </p:attrNameLst>
                                      </p:cBhvr>
                                      <p:tavLst>
                                        <p:tav tm="0">
                                          <p:val>
                                            <p:fltVal val="0"/>
                                          </p:val>
                                        </p:tav>
                                        <p:tav tm="100000">
                                          <p:val>
                                            <p:strVal val="#ppt_w"/>
                                          </p:val>
                                        </p:tav>
                                      </p:tavLst>
                                    </p:anim>
                                    <p:anim calcmode="lin" valueType="num">
                                      <p:cBhvr>
                                        <p:cTn id="16" dur="500" fill="hold"/>
                                        <p:tgtEl>
                                          <p:spTgt spid="51"/>
                                        </p:tgtEl>
                                        <p:attrNameLst>
                                          <p:attrName>ppt_h</p:attrName>
                                        </p:attrNameLst>
                                      </p:cBhvr>
                                      <p:tavLst>
                                        <p:tav tm="0">
                                          <p:val>
                                            <p:fltVal val="0"/>
                                          </p:val>
                                        </p:tav>
                                        <p:tav tm="100000">
                                          <p:val>
                                            <p:strVal val="#ppt_h"/>
                                          </p:val>
                                        </p:tav>
                                      </p:tavLst>
                                    </p:anim>
                                    <p:animEffect transition="in" filter="fade">
                                      <p:cBhvr>
                                        <p:cTn id="17" dur="500"/>
                                        <p:tgtEl>
                                          <p:spTgt spid="51"/>
                                        </p:tgtEl>
                                      </p:cBhvr>
                                    </p:animEffect>
                                  </p:childTnLst>
                                </p:cTn>
                              </p:par>
                            </p:childTnLst>
                          </p:cTn>
                        </p:par>
                        <p:par>
                          <p:cTn id="18" fill="hold">
                            <p:stCondLst>
                              <p:cond delay="800"/>
                            </p:stCondLst>
                            <p:childTnLst>
                              <p:par>
                                <p:cTn id="19" presetID="22" presetClass="entr" presetSubtype="1"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up)">
                                      <p:cBhvr>
                                        <p:cTn id="21" dur="1000"/>
                                        <p:tgtEl>
                                          <p:spTgt spid="48"/>
                                        </p:tgtEl>
                                      </p:cBhvr>
                                    </p:animEffect>
                                  </p:childTnLst>
                                </p:cTn>
                              </p:par>
                            </p:childTnLst>
                          </p:cTn>
                        </p:par>
                        <p:par>
                          <p:cTn id="22" fill="hold">
                            <p:stCondLst>
                              <p:cond delay="1800"/>
                            </p:stCondLst>
                            <p:childTnLst>
                              <p:par>
                                <p:cTn id="23" presetID="42"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heckerboard(across)">
                                      <p:cBhvr>
                                        <p:cTn id="32" dur="500"/>
                                        <p:tgtEl>
                                          <p:spTgt spid="16"/>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heckerboard(across)">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7" grpId="0"/>
      <p:bldP spid="48" grpId="0"/>
      <p:bldP spid="49" grpId="0"/>
      <p:bldP spid="51"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TextBox 9"/>
          <p:cNvSpPr txBox="1"/>
          <p:nvPr/>
        </p:nvSpPr>
        <p:spPr>
          <a:xfrm>
            <a:off x="1137398" y="224954"/>
            <a:ext cx="2395207"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战略管理的原则</a:t>
            </a:r>
          </a:p>
        </p:txBody>
      </p:sp>
      <p:sp>
        <p:nvSpPr>
          <p:cNvPr id="17" name="TextBox 9"/>
          <p:cNvSpPr txBox="1"/>
          <p:nvPr/>
        </p:nvSpPr>
        <p:spPr>
          <a:xfrm>
            <a:off x="3559369" y="974328"/>
            <a:ext cx="1608134" cy="369332"/>
          </a:xfrm>
          <a:prstGeom prst="rect">
            <a:avLst/>
          </a:prstGeom>
          <a:noFill/>
        </p:spPr>
        <p:txBody>
          <a:bodyPr wrap="none" rtlCol="0">
            <a:spAutoFit/>
          </a:bodyPr>
          <a:lstStyle/>
          <a:p>
            <a:pPr algn="r"/>
            <a:r>
              <a:rPr lang="zh-CN" altLang="en-US"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适应环境原则</a:t>
            </a:r>
          </a:p>
        </p:txBody>
      </p:sp>
      <p:sp>
        <p:nvSpPr>
          <p:cNvPr id="18" name="矩形 17"/>
          <p:cNvSpPr/>
          <p:nvPr/>
        </p:nvSpPr>
        <p:spPr>
          <a:xfrm>
            <a:off x="2275108" y="1351718"/>
            <a:ext cx="2990790" cy="867930"/>
          </a:xfrm>
          <a:prstGeom prst="rect">
            <a:avLst/>
          </a:prstGeom>
          <a:noFill/>
        </p:spPr>
        <p:txBody>
          <a:bodyPr wrap="square">
            <a:spAutoFit/>
          </a:bodyPr>
          <a:lstStyle/>
          <a:p>
            <a:pPr algn="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企业是社会大系统的一个组成部分，它的存在和发展在很大程度上受企业内外各种环境因素的影响。</a:t>
            </a:r>
          </a:p>
        </p:txBody>
      </p:sp>
      <p:sp>
        <p:nvSpPr>
          <p:cNvPr id="19" name="TextBox 9"/>
          <p:cNvSpPr txBox="1"/>
          <p:nvPr/>
        </p:nvSpPr>
        <p:spPr>
          <a:xfrm>
            <a:off x="8659031" y="2534541"/>
            <a:ext cx="1608133" cy="369332"/>
          </a:xfrm>
          <a:prstGeom prst="rect">
            <a:avLst/>
          </a:prstGeom>
          <a:noFill/>
        </p:spPr>
        <p:txBody>
          <a:bodyPr wrap="none" rtlCol="0">
            <a:spAutoFit/>
          </a:bodyPr>
          <a:lstStyle/>
          <a:p>
            <a:r>
              <a:rPr lang="zh-CN" altLang="en-US"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全程管理原则</a:t>
            </a:r>
          </a:p>
        </p:txBody>
      </p:sp>
      <p:sp>
        <p:nvSpPr>
          <p:cNvPr id="21" name="矩形 20"/>
          <p:cNvSpPr/>
          <p:nvPr/>
        </p:nvSpPr>
        <p:spPr>
          <a:xfrm>
            <a:off x="8659030" y="2875946"/>
            <a:ext cx="3189600" cy="867930"/>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战略管理是一个过程，大致包括以下步骤：战略分析、战略制定、战略实施、战略评价和修正。</a:t>
            </a:r>
          </a:p>
        </p:txBody>
      </p:sp>
      <p:sp>
        <p:nvSpPr>
          <p:cNvPr id="22" name="TextBox 9"/>
          <p:cNvSpPr txBox="1"/>
          <p:nvPr/>
        </p:nvSpPr>
        <p:spPr>
          <a:xfrm>
            <a:off x="2511584" y="2862612"/>
            <a:ext cx="1608134" cy="369332"/>
          </a:xfrm>
          <a:prstGeom prst="rect">
            <a:avLst/>
          </a:prstGeom>
          <a:noFill/>
        </p:spPr>
        <p:txBody>
          <a:bodyPr wrap="none" rtlCol="0">
            <a:spAutoFit/>
          </a:bodyPr>
          <a:lstStyle/>
          <a:p>
            <a:pPr algn="r"/>
            <a:r>
              <a:rPr lang="zh-CN" altLang="en-US"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全员参与原则</a:t>
            </a:r>
          </a:p>
        </p:txBody>
      </p:sp>
      <p:sp>
        <p:nvSpPr>
          <p:cNvPr id="23" name="矩形 22"/>
          <p:cNvSpPr/>
          <p:nvPr/>
        </p:nvSpPr>
        <p:spPr>
          <a:xfrm>
            <a:off x="1137398" y="3204793"/>
            <a:ext cx="3188096" cy="867930"/>
          </a:xfrm>
          <a:prstGeom prst="rect">
            <a:avLst/>
          </a:prstGeom>
          <a:noFill/>
        </p:spPr>
        <p:txBody>
          <a:bodyPr wrap="square">
            <a:spAutoFit/>
          </a:bodyPr>
          <a:lstStyle/>
          <a:p>
            <a:pPr algn="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战略管理决不仅仅是企业领导和战略管理部门的事，在战略管理的全过程中，企业全体员工都将参与。</a:t>
            </a:r>
          </a:p>
        </p:txBody>
      </p:sp>
      <p:sp>
        <p:nvSpPr>
          <p:cNvPr id="26" name="TextBox 9"/>
          <p:cNvSpPr txBox="1"/>
          <p:nvPr/>
        </p:nvSpPr>
        <p:spPr>
          <a:xfrm>
            <a:off x="8413254" y="4633337"/>
            <a:ext cx="1608133" cy="369332"/>
          </a:xfrm>
          <a:prstGeom prst="rect">
            <a:avLst/>
          </a:prstGeom>
          <a:noFill/>
        </p:spPr>
        <p:txBody>
          <a:bodyPr wrap="none" rtlCol="0">
            <a:spAutoFit/>
          </a:bodyPr>
          <a:lstStyle/>
          <a:p>
            <a:r>
              <a:rPr lang="zh-CN" altLang="en-US"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整体最优原则</a:t>
            </a:r>
          </a:p>
        </p:txBody>
      </p:sp>
      <p:sp>
        <p:nvSpPr>
          <p:cNvPr id="28" name="矩形 27"/>
          <p:cNvSpPr/>
          <p:nvPr/>
        </p:nvSpPr>
        <p:spPr>
          <a:xfrm>
            <a:off x="8413253" y="4974742"/>
            <a:ext cx="3189600" cy="867930"/>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战略管理要将企业视为一个整体来处理，要强调整体最优，而不是局部最优。</a:t>
            </a:r>
          </a:p>
        </p:txBody>
      </p:sp>
      <p:sp>
        <p:nvSpPr>
          <p:cNvPr id="29" name="TextBox 9"/>
          <p:cNvSpPr txBox="1"/>
          <p:nvPr/>
        </p:nvSpPr>
        <p:spPr>
          <a:xfrm>
            <a:off x="3024264" y="4814071"/>
            <a:ext cx="1608134" cy="369332"/>
          </a:xfrm>
          <a:prstGeom prst="rect">
            <a:avLst/>
          </a:prstGeom>
          <a:noFill/>
        </p:spPr>
        <p:txBody>
          <a:bodyPr wrap="none" rtlCol="0">
            <a:spAutoFit/>
          </a:bodyPr>
          <a:lstStyle/>
          <a:p>
            <a:pPr algn="ctr"/>
            <a:r>
              <a:rPr lang="zh-CN" altLang="en-US"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反馈修正原则</a:t>
            </a:r>
          </a:p>
        </p:txBody>
      </p:sp>
      <p:sp>
        <p:nvSpPr>
          <p:cNvPr id="30" name="矩形 29"/>
          <p:cNvSpPr/>
          <p:nvPr/>
        </p:nvSpPr>
        <p:spPr>
          <a:xfrm>
            <a:off x="1574035" y="5143218"/>
            <a:ext cx="3188096" cy="867930"/>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在战略实施过程中，环境因素可能会发生变化。此时，企业只有不断地跟踪反馈方能保证战略的适应性。</a:t>
            </a:r>
          </a:p>
        </p:txBody>
      </p:sp>
      <p:grpSp>
        <p:nvGrpSpPr>
          <p:cNvPr id="31" name="组合 30"/>
          <p:cNvGrpSpPr/>
          <p:nvPr/>
        </p:nvGrpSpPr>
        <p:grpSpPr>
          <a:xfrm>
            <a:off x="4399230" y="1842887"/>
            <a:ext cx="4308475" cy="3881755"/>
            <a:chOff x="6221" y="2740"/>
            <a:chExt cx="6785" cy="6113"/>
          </a:xfrm>
        </p:grpSpPr>
        <p:sp>
          <p:nvSpPr>
            <p:cNvPr id="32" name="椭圆 31"/>
            <p:cNvSpPr/>
            <p:nvPr/>
          </p:nvSpPr>
          <p:spPr>
            <a:xfrm>
              <a:off x="7925" y="4317"/>
              <a:ext cx="3474" cy="34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椭圆 32"/>
            <p:cNvSpPr/>
            <p:nvPr/>
          </p:nvSpPr>
          <p:spPr>
            <a:xfrm>
              <a:off x="8134" y="4526"/>
              <a:ext cx="3057" cy="3057"/>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6000">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Freeform 12"/>
            <p:cNvSpPr>
              <a:spLocks noEditPoints="1"/>
            </p:cNvSpPr>
            <p:nvPr/>
          </p:nvSpPr>
          <p:spPr bwMode="auto">
            <a:xfrm>
              <a:off x="7036" y="3428"/>
              <a:ext cx="5253" cy="5253"/>
            </a:xfrm>
            <a:custGeom>
              <a:avLst/>
              <a:gdLst>
                <a:gd name="T0" fmla="*/ 1145 w 2290"/>
                <a:gd name="T1" fmla="*/ 2290 h 2290"/>
                <a:gd name="T2" fmla="*/ 335 w 2290"/>
                <a:gd name="T3" fmla="*/ 1954 h 2290"/>
                <a:gd name="T4" fmla="*/ 0 w 2290"/>
                <a:gd name="T5" fmla="*/ 1145 h 2290"/>
                <a:gd name="T6" fmla="*/ 335 w 2290"/>
                <a:gd name="T7" fmla="*/ 335 h 2290"/>
                <a:gd name="T8" fmla="*/ 1145 w 2290"/>
                <a:gd name="T9" fmla="*/ 0 h 2290"/>
                <a:gd name="T10" fmla="*/ 1954 w 2290"/>
                <a:gd name="T11" fmla="*/ 335 h 2290"/>
                <a:gd name="T12" fmla="*/ 2290 w 2290"/>
                <a:gd name="T13" fmla="*/ 1145 h 2290"/>
                <a:gd name="T14" fmla="*/ 1954 w 2290"/>
                <a:gd name="T15" fmla="*/ 1954 h 2290"/>
                <a:gd name="T16" fmla="*/ 1145 w 2290"/>
                <a:gd name="T17" fmla="*/ 2290 h 2290"/>
                <a:gd name="T18" fmla="*/ 1145 w 2290"/>
                <a:gd name="T19" fmla="*/ 40 h 2290"/>
                <a:gd name="T20" fmla="*/ 40 w 2290"/>
                <a:gd name="T21" fmla="*/ 1145 h 2290"/>
                <a:gd name="T22" fmla="*/ 1145 w 2290"/>
                <a:gd name="T23" fmla="*/ 2250 h 2290"/>
                <a:gd name="T24" fmla="*/ 2250 w 2290"/>
                <a:gd name="T25" fmla="*/ 1145 h 2290"/>
                <a:gd name="T26" fmla="*/ 1145 w 2290"/>
                <a:gd name="T27" fmla="*/ 40 h 2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0" h="2290">
                  <a:moveTo>
                    <a:pt x="1145" y="2290"/>
                  </a:moveTo>
                  <a:cubicBezTo>
                    <a:pt x="839" y="2290"/>
                    <a:pt x="551" y="2170"/>
                    <a:pt x="335" y="1954"/>
                  </a:cubicBezTo>
                  <a:cubicBezTo>
                    <a:pt x="119" y="1738"/>
                    <a:pt x="0" y="1450"/>
                    <a:pt x="0" y="1145"/>
                  </a:cubicBezTo>
                  <a:cubicBezTo>
                    <a:pt x="0" y="839"/>
                    <a:pt x="119" y="551"/>
                    <a:pt x="335" y="335"/>
                  </a:cubicBezTo>
                  <a:cubicBezTo>
                    <a:pt x="551" y="119"/>
                    <a:pt x="839" y="0"/>
                    <a:pt x="1145" y="0"/>
                  </a:cubicBezTo>
                  <a:cubicBezTo>
                    <a:pt x="1451" y="0"/>
                    <a:pt x="1738" y="119"/>
                    <a:pt x="1954" y="335"/>
                  </a:cubicBezTo>
                  <a:cubicBezTo>
                    <a:pt x="2171" y="551"/>
                    <a:pt x="2290" y="839"/>
                    <a:pt x="2290" y="1145"/>
                  </a:cubicBezTo>
                  <a:cubicBezTo>
                    <a:pt x="2290" y="1450"/>
                    <a:pt x="2171" y="1738"/>
                    <a:pt x="1954" y="1954"/>
                  </a:cubicBezTo>
                  <a:cubicBezTo>
                    <a:pt x="1738" y="2170"/>
                    <a:pt x="1451" y="2290"/>
                    <a:pt x="1145" y="2290"/>
                  </a:cubicBezTo>
                  <a:close/>
                  <a:moveTo>
                    <a:pt x="1145" y="40"/>
                  </a:moveTo>
                  <a:cubicBezTo>
                    <a:pt x="535" y="40"/>
                    <a:pt x="40" y="535"/>
                    <a:pt x="40" y="1145"/>
                  </a:cubicBezTo>
                  <a:cubicBezTo>
                    <a:pt x="40" y="1754"/>
                    <a:pt x="535" y="2250"/>
                    <a:pt x="1145" y="2250"/>
                  </a:cubicBezTo>
                  <a:cubicBezTo>
                    <a:pt x="1754" y="2250"/>
                    <a:pt x="2250" y="1754"/>
                    <a:pt x="2250" y="1145"/>
                  </a:cubicBezTo>
                  <a:cubicBezTo>
                    <a:pt x="2250" y="535"/>
                    <a:pt x="1754" y="40"/>
                    <a:pt x="1145" y="40"/>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Oval 6"/>
            <p:cNvSpPr>
              <a:spLocks noChangeArrowheads="1"/>
            </p:cNvSpPr>
            <p:nvPr/>
          </p:nvSpPr>
          <p:spPr bwMode="auto">
            <a:xfrm>
              <a:off x="8930" y="2740"/>
              <a:ext cx="1464" cy="1464"/>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Arial" panose="020B0604020202020204" pitchFamily="34" charset="0"/>
                <a:ea typeface="思源黑体 CN Regular" panose="020B0500000000000000" pitchFamily="34" charset="-122"/>
                <a:sym typeface="Arial" panose="020B0604020202020204" pitchFamily="34" charset="0"/>
              </a:endParaRPr>
            </a:p>
          </p:txBody>
        </p:sp>
        <p:sp>
          <p:nvSpPr>
            <p:cNvPr id="36" name="Oval 7"/>
            <p:cNvSpPr>
              <a:spLocks noChangeArrowheads="1"/>
            </p:cNvSpPr>
            <p:nvPr/>
          </p:nvSpPr>
          <p:spPr bwMode="auto">
            <a:xfrm>
              <a:off x="10634" y="7389"/>
              <a:ext cx="1464" cy="1464"/>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Arial" panose="020B0604020202020204" pitchFamily="34" charset="0"/>
                <a:ea typeface="思源黑体 CN Regular" panose="020B0500000000000000" pitchFamily="34" charset="-122"/>
                <a:sym typeface="Arial" panose="020B0604020202020204" pitchFamily="34" charset="0"/>
              </a:endParaRPr>
            </a:p>
          </p:txBody>
        </p:sp>
        <p:sp>
          <p:nvSpPr>
            <p:cNvPr id="37" name="Freeform 8"/>
            <p:cNvSpPr/>
            <p:nvPr/>
          </p:nvSpPr>
          <p:spPr bwMode="auto">
            <a:xfrm>
              <a:off x="6221" y="4611"/>
              <a:ext cx="1674" cy="1672"/>
            </a:xfrm>
            <a:custGeom>
              <a:avLst/>
              <a:gdLst>
                <a:gd name="T0" fmla="*/ 597 w 828"/>
                <a:gd name="T1" fmla="*/ 101 h 828"/>
                <a:gd name="T2" fmla="*/ 726 w 828"/>
                <a:gd name="T3" fmla="*/ 598 h 828"/>
                <a:gd name="T4" fmla="*/ 230 w 828"/>
                <a:gd name="T5" fmla="*/ 726 h 828"/>
                <a:gd name="T6" fmla="*/ 101 w 828"/>
                <a:gd name="T7" fmla="*/ 230 h 828"/>
                <a:gd name="T8" fmla="*/ 597 w 828"/>
                <a:gd name="T9" fmla="*/ 101 h 828"/>
              </a:gdLst>
              <a:ahLst/>
              <a:cxnLst>
                <a:cxn ang="0">
                  <a:pos x="T0" y="T1"/>
                </a:cxn>
                <a:cxn ang="0">
                  <a:pos x="T2" y="T3"/>
                </a:cxn>
                <a:cxn ang="0">
                  <a:pos x="T4" y="T5"/>
                </a:cxn>
                <a:cxn ang="0">
                  <a:pos x="T6" y="T7"/>
                </a:cxn>
                <a:cxn ang="0">
                  <a:pos x="T8" y="T9"/>
                </a:cxn>
              </a:cxnLst>
              <a:rect l="0" t="0" r="r" b="b"/>
              <a:pathLst>
                <a:path w="828" h="828">
                  <a:moveTo>
                    <a:pt x="597" y="101"/>
                  </a:moveTo>
                  <a:cubicBezTo>
                    <a:pt x="770" y="203"/>
                    <a:pt x="828" y="425"/>
                    <a:pt x="726" y="598"/>
                  </a:cubicBezTo>
                  <a:cubicBezTo>
                    <a:pt x="625" y="770"/>
                    <a:pt x="402" y="828"/>
                    <a:pt x="230" y="726"/>
                  </a:cubicBezTo>
                  <a:cubicBezTo>
                    <a:pt x="57" y="625"/>
                    <a:pt x="0" y="403"/>
                    <a:pt x="101" y="230"/>
                  </a:cubicBezTo>
                  <a:cubicBezTo>
                    <a:pt x="203" y="58"/>
                    <a:pt x="425" y="0"/>
                    <a:pt x="597" y="101"/>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Arial" panose="020B0604020202020204" pitchFamily="34" charset="0"/>
                <a:ea typeface="思源黑体 CN Regular" panose="020B0500000000000000" pitchFamily="34" charset="-122"/>
                <a:sym typeface="Arial" panose="020B0604020202020204" pitchFamily="34" charset="0"/>
              </a:endParaRPr>
            </a:p>
          </p:txBody>
        </p:sp>
        <p:sp>
          <p:nvSpPr>
            <p:cNvPr id="38" name="Freeform 9"/>
            <p:cNvSpPr/>
            <p:nvPr/>
          </p:nvSpPr>
          <p:spPr bwMode="auto">
            <a:xfrm>
              <a:off x="11334" y="4603"/>
              <a:ext cx="1672" cy="1672"/>
            </a:xfrm>
            <a:custGeom>
              <a:avLst/>
              <a:gdLst>
                <a:gd name="T0" fmla="*/ 598 w 828"/>
                <a:gd name="T1" fmla="*/ 102 h 828"/>
                <a:gd name="T2" fmla="*/ 726 w 828"/>
                <a:gd name="T3" fmla="*/ 598 h 828"/>
                <a:gd name="T4" fmla="*/ 230 w 828"/>
                <a:gd name="T5" fmla="*/ 727 h 828"/>
                <a:gd name="T6" fmla="*/ 101 w 828"/>
                <a:gd name="T7" fmla="*/ 230 h 828"/>
                <a:gd name="T8" fmla="*/ 598 w 828"/>
                <a:gd name="T9" fmla="*/ 102 h 828"/>
              </a:gdLst>
              <a:ahLst/>
              <a:cxnLst>
                <a:cxn ang="0">
                  <a:pos x="T0" y="T1"/>
                </a:cxn>
                <a:cxn ang="0">
                  <a:pos x="T2" y="T3"/>
                </a:cxn>
                <a:cxn ang="0">
                  <a:pos x="T4" y="T5"/>
                </a:cxn>
                <a:cxn ang="0">
                  <a:pos x="T6" y="T7"/>
                </a:cxn>
                <a:cxn ang="0">
                  <a:pos x="T8" y="T9"/>
                </a:cxn>
              </a:cxnLst>
              <a:rect l="0" t="0" r="r" b="b"/>
              <a:pathLst>
                <a:path w="828" h="828">
                  <a:moveTo>
                    <a:pt x="598" y="102"/>
                  </a:moveTo>
                  <a:cubicBezTo>
                    <a:pt x="770" y="203"/>
                    <a:pt x="828" y="425"/>
                    <a:pt x="726" y="598"/>
                  </a:cubicBezTo>
                  <a:cubicBezTo>
                    <a:pt x="625" y="771"/>
                    <a:pt x="403" y="828"/>
                    <a:pt x="230" y="727"/>
                  </a:cubicBezTo>
                  <a:cubicBezTo>
                    <a:pt x="57" y="625"/>
                    <a:pt x="0" y="403"/>
                    <a:pt x="101" y="230"/>
                  </a:cubicBezTo>
                  <a:cubicBezTo>
                    <a:pt x="203" y="58"/>
                    <a:pt x="425" y="0"/>
                    <a:pt x="598" y="102"/>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Arial" panose="020B0604020202020204" pitchFamily="34" charset="0"/>
                <a:ea typeface="思源黑体 CN Regular" panose="020B0500000000000000" pitchFamily="34" charset="-122"/>
                <a:sym typeface="Arial" panose="020B0604020202020204" pitchFamily="34" charset="0"/>
              </a:endParaRPr>
            </a:p>
          </p:txBody>
        </p:sp>
        <p:sp>
          <p:nvSpPr>
            <p:cNvPr id="41" name="Freeform 11"/>
            <p:cNvSpPr/>
            <p:nvPr/>
          </p:nvSpPr>
          <p:spPr bwMode="auto">
            <a:xfrm>
              <a:off x="7025" y="7156"/>
              <a:ext cx="1674" cy="1672"/>
            </a:xfrm>
            <a:custGeom>
              <a:avLst/>
              <a:gdLst>
                <a:gd name="T0" fmla="*/ 230 w 828"/>
                <a:gd name="T1" fmla="*/ 102 h 828"/>
                <a:gd name="T2" fmla="*/ 101 w 828"/>
                <a:gd name="T3" fmla="*/ 598 h 828"/>
                <a:gd name="T4" fmla="*/ 597 w 828"/>
                <a:gd name="T5" fmla="*/ 727 h 828"/>
                <a:gd name="T6" fmla="*/ 726 w 828"/>
                <a:gd name="T7" fmla="*/ 230 h 828"/>
                <a:gd name="T8" fmla="*/ 230 w 828"/>
                <a:gd name="T9" fmla="*/ 102 h 828"/>
              </a:gdLst>
              <a:ahLst/>
              <a:cxnLst>
                <a:cxn ang="0">
                  <a:pos x="T0" y="T1"/>
                </a:cxn>
                <a:cxn ang="0">
                  <a:pos x="T2" y="T3"/>
                </a:cxn>
                <a:cxn ang="0">
                  <a:pos x="T4" y="T5"/>
                </a:cxn>
                <a:cxn ang="0">
                  <a:pos x="T6" y="T7"/>
                </a:cxn>
                <a:cxn ang="0">
                  <a:pos x="T8" y="T9"/>
                </a:cxn>
              </a:cxnLst>
              <a:rect l="0" t="0" r="r" b="b"/>
              <a:pathLst>
                <a:path w="828" h="828">
                  <a:moveTo>
                    <a:pt x="230" y="102"/>
                  </a:moveTo>
                  <a:cubicBezTo>
                    <a:pt x="57" y="203"/>
                    <a:pt x="0" y="425"/>
                    <a:pt x="101" y="598"/>
                  </a:cubicBezTo>
                  <a:cubicBezTo>
                    <a:pt x="203" y="771"/>
                    <a:pt x="425" y="828"/>
                    <a:pt x="597" y="727"/>
                  </a:cubicBezTo>
                  <a:cubicBezTo>
                    <a:pt x="770" y="625"/>
                    <a:pt x="828" y="403"/>
                    <a:pt x="726" y="230"/>
                  </a:cubicBezTo>
                  <a:cubicBezTo>
                    <a:pt x="625" y="58"/>
                    <a:pt x="402" y="0"/>
                    <a:pt x="230" y="102"/>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Arial" panose="020B0604020202020204" pitchFamily="34" charset="0"/>
                <a:ea typeface="思源黑体 CN Regular" panose="020B0500000000000000" pitchFamily="34" charset="-122"/>
                <a:sym typeface="Arial" panose="020B0604020202020204" pitchFamily="34" charset="0"/>
              </a:endParaRPr>
            </a:p>
          </p:txBody>
        </p:sp>
        <p:sp>
          <p:nvSpPr>
            <p:cNvPr id="42" name="Freeform 952"/>
            <p:cNvSpPr>
              <a:spLocks noEditPoints="1"/>
            </p:cNvSpPr>
            <p:nvPr/>
          </p:nvSpPr>
          <p:spPr bwMode="auto">
            <a:xfrm>
              <a:off x="7569" y="7706"/>
              <a:ext cx="561" cy="573"/>
            </a:xfrm>
            <a:custGeom>
              <a:avLst/>
              <a:gdLst>
                <a:gd name="T0" fmla="*/ 114 w 173"/>
                <a:gd name="T1" fmla="*/ 165 h 177"/>
                <a:gd name="T2" fmla="*/ 87 w 173"/>
                <a:gd name="T3" fmla="*/ 177 h 177"/>
                <a:gd name="T4" fmla="*/ 59 w 173"/>
                <a:gd name="T5" fmla="*/ 165 h 177"/>
                <a:gd name="T6" fmla="*/ 45 w 173"/>
                <a:gd name="T7" fmla="*/ 129 h 177"/>
                <a:gd name="T8" fmla="*/ 87 w 173"/>
                <a:gd name="T9" fmla="*/ 28 h 177"/>
                <a:gd name="T10" fmla="*/ 129 w 173"/>
                <a:gd name="T11" fmla="*/ 129 h 177"/>
                <a:gd name="T12" fmla="*/ 87 w 173"/>
                <a:gd name="T13" fmla="*/ 80 h 177"/>
                <a:gd name="T14" fmla="*/ 106 w 173"/>
                <a:gd name="T15" fmla="*/ 78 h 177"/>
                <a:gd name="T16" fmla="*/ 107 w 173"/>
                <a:gd name="T17" fmla="*/ 89 h 177"/>
                <a:gd name="T18" fmla="*/ 94 w 173"/>
                <a:gd name="T19" fmla="*/ 86 h 177"/>
                <a:gd name="T20" fmla="*/ 80 w 173"/>
                <a:gd name="T21" fmla="*/ 86 h 177"/>
                <a:gd name="T22" fmla="*/ 66 w 173"/>
                <a:gd name="T23" fmla="*/ 89 h 177"/>
                <a:gd name="T24" fmla="*/ 67 w 173"/>
                <a:gd name="T25" fmla="*/ 78 h 177"/>
                <a:gd name="T26" fmla="*/ 87 w 173"/>
                <a:gd name="T27" fmla="*/ 80 h 177"/>
                <a:gd name="T28" fmla="*/ 87 w 173"/>
                <a:gd name="T29" fmla="*/ 22 h 177"/>
                <a:gd name="T30" fmla="*/ 87 w 173"/>
                <a:gd name="T31" fmla="*/ 0 h 177"/>
                <a:gd name="T32" fmla="*/ 125 w 173"/>
                <a:gd name="T33" fmla="*/ 29 h 177"/>
                <a:gd name="T34" fmla="*/ 118 w 173"/>
                <a:gd name="T35" fmla="*/ 25 h 177"/>
                <a:gd name="T36" fmla="*/ 132 w 173"/>
                <a:gd name="T37" fmla="*/ 18 h 177"/>
                <a:gd name="T38" fmla="*/ 149 w 173"/>
                <a:gd name="T39" fmla="*/ 56 h 177"/>
                <a:gd name="T40" fmla="*/ 156 w 173"/>
                <a:gd name="T41" fmla="*/ 42 h 177"/>
                <a:gd name="T42" fmla="*/ 149 w 173"/>
                <a:gd name="T43" fmla="*/ 56 h 177"/>
                <a:gd name="T44" fmla="*/ 151 w 173"/>
                <a:gd name="T45" fmla="*/ 87 h 177"/>
                <a:gd name="T46" fmla="*/ 173 w 173"/>
                <a:gd name="T47" fmla="*/ 87 h 177"/>
                <a:gd name="T48" fmla="*/ 144 w 173"/>
                <a:gd name="T49" fmla="*/ 125 h 177"/>
                <a:gd name="T50" fmla="*/ 149 w 173"/>
                <a:gd name="T51" fmla="*/ 118 h 177"/>
                <a:gd name="T52" fmla="*/ 156 w 173"/>
                <a:gd name="T53" fmla="*/ 132 h 177"/>
                <a:gd name="T54" fmla="*/ 25 w 173"/>
                <a:gd name="T55" fmla="*/ 118 h 177"/>
                <a:gd name="T56" fmla="*/ 17 w 173"/>
                <a:gd name="T57" fmla="*/ 132 h 177"/>
                <a:gd name="T58" fmla="*/ 25 w 173"/>
                <a:gd name="T59" fmla="*/ 118 h 177"/>
                <a:gd name="T60" fmla="*/ 22 w 173"/>
                <a:gd name="T61" fmla="*/ 87 h 177"/>
                <a:gd name="T62" fmla="*/ 0 w 173"/>
                <a:gd name="T63" fmla="*/ 87 h 177"/>
                <a:gd name="T64" fmla="*/ 29 w 173"/>
                <a:gd name="T65" fmla="*/ 49 h 177"/>
                <a:gd name="T66" fmla="*/ 25 w 173"/>
                <a:gd name="T67" fmla="*/ 56 h 177"/>
                <a:gd name="T68" fmla="*/ 17 w 173"/>
                <a:gd name="T69" fmla="*/ 42 h 177"/>
                <a:gd name="T70" fmla="*/ 56 w 173"/>
                <a:gd name="T71" fmla="*/ 25 h 177"/>
                <a:gd name="T72" fmla="*/ 42 w 173"/>
                <a:gd name="T73" fmla="*/ 18 h 177"/>
                <a:gd name="T74" fmla="*/ 56 w 173"/>
                <a:gd name="T75" fmla="*/ 25 h 177"/>
                <a:gd name="T76" fmla="*/ 110 w 173"/>
                <a:gd name="T77" fmla="*/ 126 h 177"/>
                <a:gd name="T78" fmla="*/ 119 w 173"/>
                <a:gd name="T79" fmla="*/ 55 h 177"/>
                <a:gd name="T80" fmla="*/ 41 w 173"/>
                <a:gd name="T81" fmla="*/ 87 h 177"/>
                <a:gd name="T82" fmla="*/ 63 w 173"/>
                <a:gd name="T83" fmla="*/ 126 h 177"/>
                <a:gd name="T84" fmla="*/ 67 w 173"/>
                <a:gd name="T85" fmla="*/ 143 h 177"/>
                <a:gd name="T86" fmla="*/ 74 w 173"/>
                <a:gd name="T87" fmla="*/ 151 h 177"/>
                <a:gd name="T88" fmla="*/ 83 w 173"/>
                <a:gd name="T89" fmla="*/ 162 h 177"/>
                <a:gd name="T90" fmla="*/ 90 w 173"/>
                <a:gd name="T91" fmla="*/ 162 h 177"/>
                <a:gd name="T92" fmla="*/ 92 w 173"/>
                <a:gd name="T93" fmla="*/ 158 h 177"/>
                <a:gd name="T94" fmla="*/ 107 w 173"/>
                <a:gd name="T95" fmla="*/ 14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3" h="177">
                  <a:moveTo>
                    <a:pt x="121" y="136"/>
                  </a:moveTo>
                  <a:cubicBezTo>
                    <a:pt x="121" y="158"/>
                    <a:pt x="121" y="158"/>
                    <a:pt x="121" y="158"/>
                  </a:cubicBezTo>
                  <a:cubicBezTo>
                    <a:pt x="121" y="162"/>
                    <a:pt x="118" y="165"/>
                    <a:pt x="114" y="165"/>
                  </a:cubicBezTo>
                  <a:cubicBezTo>
                    <a:pt x="105" y="165"/>
                    <a:pt x="105" y="165"/>
                    <a:pt x="105" y="165"/>
                  </a:cubicBezTo>
                  <a:cubicBezTo>
                    <a:pt x="104" y="168"/>
                    <a:pt x="102" y="170"/>
                    <a:pt x="100" y="172"/>
                  </a:cubicBezTo>
                  <a:cubicBezTo>
                    <a:pt x="97" y="175"/>
                    <a:pt x="92" y="177"/>
                    <a:pt x="87" y="177"/>
                  </a:cubicBezTo>
                  <a:cubicBezTo>
                    <a:pt x="81" y="177"/>
                    <a:pt x="77" y="175"/>
                    <a:pt x="73" y="172"/>
                  </a:cubicBezTo>
                  <a:cubicBezTo>
                    <a:pt x="71" y="170"/>
                    <a:pt x="70" y="168"/>
                    <a:pt x="69" y="165"/>
                  </a:cubicBezTo>
                  <a:cubicBezTo>
                    <a:pt x="59" y="165"/>
                    <a:pt x="59" y="165"/>
                    <a:pt x="59" y="165"/>
                  </a:cubicBezTo>
                  <a:cubicBezTo>
                    <a:pt x="56" y="165"/>
                    <a:pt x="52" y="162"/>
                    <a:pt x="52" y="158"/>
                  </a:cubicBezTo>
                  <a:cubicBezTo>
                    <a:pt x="52" y="136"/>
                    <a:pt x="52" y="136"/>
                    <a:pt x="52" y="136"/>
                  </a:cubicBezTo>
                  <a:cubicBezTo>
                    <a:pt x="50" y="134"/>
                    <a:pt x="47" y="131"/>
                    <a:pt x="45" y="129"/>
                  </a:cubicBezTo>
                  <a:cubicBezTo>
                    <a:pt x="34" y="118"/>
                    <a:pt x="27" y="103"/>
                    <a:pt x="27" y="87"/>
                  </a:cubicBezTo>
                  <a:cubicBezTo>
                    <a:pt x="27" y="71"/>
                    <a:pt x="34" y="56"/>
                    <a:pt x="45" y="45"/>
                  </a:cubicBezTo>
                  <a:cubicBezTo>
                    <a:pt x="56" y="34"/>
                    <a:pt x="71" y="28"/>
                    <a:pt x="87" y="28"/>
                  </a:cubicBezTo>
                  <a:cubicBezTo>
                    <a:pt x="102" y="28"/>
                    <a:pt x="117" y="34"/>
                    <a:pt x="129" y="45"/>
                  </a:cubicBezTo>
                  <a:cubicBezTo>
                    <a:pt x="140" y="56"/>
                    <a:pt x="146" y="71"/>
                    <a:pt x="146" y="87"/>
                  </a:cubicBezTo>
                  <a:cubicBezTo>
                    <a:pt x="146" y="103"/>
                    <a:pt x="140" y="118"/>
                    <a:pt x="129" y="129"/>
                  </a:cubicBezTo>
                  <a:cubicBezTo>
                    <a:pt x="126" y="131"/>
                    <a:pt x="124" y="134"/>
                    <a:pt x="121" y="136"/>
                  </a:cubicBezTo>
                  <a:close/>
                  <a:moveTo>
                    <a:pt x="87" y="80"/>
                  </a:moveTo>
                  <a:cubicBezTo>
                    <a:pt x="87" y="80"/>
                    <a:pt x="87" y="80"/>
                    <a:pt x="87" y="80"/>
                  </a:cubicBezTo>
                  <a:cubicBezTo>
                    <a:pt x="88" y="79"/>
                    <a:pt x="89" y="79"/>
                    <a:pt x="90" y="78"/>
                  </a:cubicBezTo>
                  <a:cubicBezTo>
                    <a:pt x="93" y="77"/>
                    <a:pt x="96" y="77"/>
                    <a:pt x="98" y="77"/>
                  </a:cubicBezTo>
                  <a:cubicBezTo>
                    <a:pt x="101" y="77"/>
                    <a:pt x="104" y="77"/>
                    <a:pt x="106" y="78"/>
                  </a:cubicBezTo>
                  <a:cubicBezTo>
                    <a:pt x="109" y="79"/>
                    <a:pt x="111" y="81"/>
                    <a:pt x="113" y="83"/>
                  </a:cubicBezTo>
                  <a:cubicBezTo>
                    <a:pt x="115" y="84"/>
                    <a:pt x="115" y="87"/>
                    <a:pt x="113" y="89"/>
                  </a:cubicBezTo>
                  <a:cubicBezTo>
                    <a:pt x="112" y="90"/>
                    <a:pt x="109" y="90"/>
                    <a:pt x="107" y="89"/>
                  </a:cubicBezTo>
                  <a:cubicBezTo>
                    <a:pt x="106" y="87"/>
                    <a:pt x="105" y="87"/>
                    <a:pt x="103" y="86"/>
                  </a:cubicBezTo>
                  <a:cubicBezTo>
                    <a:pt x="102" y="85"/>
                    <a:pt x="100" y="85"/>
                    <a:pt x="98" y="85"/>
                  </a:cubicBezTo>
                  <a:cubicBezTo>
                    <a:pt x="97" y="85"/>
                    <a:pt x="95" y="85"/>
                    <a:pt x="94" y="86"/>
                  </a:cubicBezTo>
                  <a:cubicBezTo>
                    <a:pt x="92" y="87"/>
                    <a:pt x="91" y="87"/>
                    <a:pt x="90" y="89"/>
                  </a:cubicBezTo>
                  <a:cubicBezTo>
                    <a:pt x="88" y="90"/>
                    <a:pt x="85" y="90"/>
                    <a:pt x="84" y="89"/>
                  </a:cubicBezTo>
                  <a:cubicBezTo>
                    <a:pt x="82" y="87"/>
                    <a:pt x="81" y="87"/>
                    <a:pt x="80" y="86"/>
                  </a:cubicBezTo>
                  <a:cubicBezTo>
                    <a:pt x="78" y="85"/>
                    <a:pt x="76" y="85"/>
                    <a:pt x="75" y="85"/>
                  </a:cubicBezTo>
                  <a:cubicBezTo>
                    <a:pt x="73" y="85"/>
                    <a:pt x="72" y="85"/>
                    <a:pt x="70" y="86"/>
                  </a:cubicBezTo>
                  <a:cubicBezTo>
                    <a:pt x="69" y="87"/>
                    <a:pt x="67" y="87"/>
                    <a:pt x="66" y="89"/>
                  </a:cubicBezTo>
                  <a:cubicBezTo>
                    <a:pt x="64" y="90"/>
                    <a:pt x="62" y="90"/>
                    <a:pt x="60" y="89"/>
                  </a:cubicBezTo>
                  <a:cubicBezTo>
                    <a:pt x="58" y="87"/>
                    <a:pt x="58" y="84"/>
                    <a:pt x="60" y="83"/>
                  </a:cubicBezTo>
                  <a:cubicBezTo>
                    <a:pt x="62" y="81"/>
                    <a:pt x="64" y="79"/>
                    <a:pt x="67" y="78"/>
                  </a:cubicBezTo>
                  <a:cubicBezTo>
                    <a:pt x="69" y="77"/>
                    <a:pt x="72" y="77"/>
                    <a:pt x="75" y="77"/>
                  </a:cubicBezTo>
                  <a:cubicBezTo>
                    <a:pt x="78" y="77"/>
                    <a:pt x="80" y="77"/>
                    <a:pt x="83" y="78"/>
                  </a:cubicBezTo>
                  <a:cubicBezTo>
                    <a:pt x="84" y="79"/>
                    <a:pt x="85" y="79"/>
                    <a:pt x="87" y="80"/>
                  </a:cubicBezTo>
                  <a:close/>
                  <a:moveTo>
                    <a:pt x="91" y="18"/>
                  </a:moveTo>
                  <a:cubicBezTo>
                    <a:pt x="91" y="18"/>
                    <a:pt x="91" y="18"/>
                    <a:pt x="91" y="18"/>
                  </a:cubicBezTo>
                  <a:cubicBezTo>
                    <a:pt x="91" y="20"/>
                    <a:pt x="89" y="22"/>
                    <a:pt x="87" y="22"/>
                  </a:cubicBezTo>
                  <a:cubicBezTo>
                    <a:pt x="84" y="22"/>
                    <a:pt x="82" y="20"/>
                    <a:pt x="82" y="18"/>
                  </a:cubicBezTo>
                  <a:cubicBezTo>
                    <a:pt x="82" y="5"/>
                    <a:pt x="82" y="5"/>
                    <a:pt x="82" y="5"/>
                  </a:cubicBezTo>
                  <a:cubicBezTo>
                    <a:pt x="82" y="2"/>
                    <a:pt x="84" y="0"/>
                    <a:pt x="87" y="0"/>
                  </a:cubicBezTo>
                  <a:cubicBezTo>
                    <a:pt x="89" y="0"/>
                    <a:pt x="91" y="2"/>
                    <a:pt x="91" y="5"/>
                  </a:cubicBezTo>
                  <a:cubicBezTo>
                    <a:pt x="91" y="18"/>
                    <a:pt x="91" y="18"/>
                    <a:pt x="91" y="18"/>
                  </a:cubicBezTo>
                  <a:close/>
                  <a:moveTo>
                    <a:pt x="125" y="29"/>
                  </a:moveTo>
                  <a:cubicBezTo>
                    <a:pt x="125" y="29"/>
                    <a:pt x="125" y="29"/>
                    <a:pt x="125" y="29"/>
                  </a:cubicBezTo>
                  <a:cubicBezTo>
                    <a:pt x="124" y="31"/>
                    <a:pt x="121" y="32"/>
                    <a:pt x="119" y="31"/>
                  </a:cubicBezTo>
                  <a:cubicBezTo>
                    <a:pt x="117" y="30"/>
                    <a:pt x="116" y="27"/>
                    <a:pt x="118" y="25"/>
                  </a:cubicBezTo>
                  <a:cubicBezTo>
                    <a:pt x="124" y="13"/>
                    <a:pt x="124" y="13"/>
                    <a:pt x="124" y="13"/>
                  </a:cubicBezTo>
                  <a:cubicBezTo>
                    <a:pt x="125" y="11"/>
                    <a:pt x="128" y="11"/>
                    <a:pt x="130" y="12"/>
                  </a:cubicBezTo>
                  <a:cubicBezTo>
                    <a:pt x="132" y="13"/>
                    <a:pt x="133" y="16"/>
                    <a:pt x="132" y="18"/>
                  </a:cubicBezTo>
                  <a:cubicBezTo>
                    <a:pt x="125" y="29"/>
                    <a:pt x="125" y="29"/>
                    <a:pt x="125" y="29"/>
                  </a:cubicBezTo>
                  <a:close/>
                  <a:moveTo>
                    <a:pt x="149" y="56"/>
                  </a:moveTo>
                  <a:cubicBezTo>
                    <a:pt x="149" y="56"/>
                    <a:pt x="149" y="56"/>
                    <a:pt x="149" y="56"/>
                  </a:cubicBezTo>
                  <a:cubicBezTo>
                    <a:pt x="146" y="57"/>
                    <a:pt x="144" y="57"/>
                    <a:pt x="143" y="55"/>
                  </a:cubicBezTo>
                  <a:cubicBezTo>
                    <a:pt x="142" y="53"/>
                    <a:pt x="142" y="50"/>
                    <a:pt x="144" y="49"/>
                  </a:cubicBezTo>
                  <a:cubicBezTo>
                    <a:pt x="156" y="42"/>
                    <a:pt x="156" y="42"/>
                    <a:pt x="156" y="42"/>
                  </a:cubicBezTo>
                  <a:cubicBezTo>
                    <a:pt x="158" y="41"/>
                    <a:pt x="161" y="42"/>
                    <a:pt x="162" y="44"/>
                  </a:cubicBezTo>
                  <a:cubicBezTo>
                    <a:pt x="163" y="46"/>
                    <a:pt x="162" y="48"/>
                    <a:pt x="160" y="49"/>
                  </a:cubicBezTo>
                  <a:cubicBezTo>
                    <a:pt x="149" y="56"/>
                    <a:pt x="149" y="56"/>
                    <a:pt x="149" y="56"/>
                  </a:cubicBezTo>
                  <a:close/>
                  <a:moveTo>
                    <a:pt x="156" y="91"/>
                  </a:moveTo>
                  <a:cubicBezTo>
                    <a:pt x="156" y="91"/>
                    <a:pt x="156" y="91"/>
                    <a:pt x="156" y="91"/>
                  </a:cubicBezTo>
                  <a:cubicBezTo>
                    <a:pt x="153" y="91"/>
                    <a:pt x="151" y="89"/>
                    <a:pt x="151" y="87"/>
                  </a:cubicBezTo>
                  <a:cubicBezTo>
                    <a:pt x="151" y="85"/>
                    <a:pt x="153" y="83"/>
                    <a:pt x="156" y="83"/>
                  </a:cubicBezTo>
                  <a:cubicBezTo>
                    <a:pt x="169" y="83"/>
                    <a:pt x="169" y="83"/>
                    <a:pt x="169" y="83"/>
                  </a:cubicBezTo>
                  <a:cubicBezTo>
                    <a:pt x="171" y="83"/>
                    <a:pt x="173" y="85"/>
                    <a:pt x="173" y="87"/>
                  </a:cubicBezTo>
                  <a:cubicBezTo>
                    <a:pt x="173" y="89"/>
                    <a:pt x="171" y="91"/>
                    <a:pt x="169" y="91"/>
                  </a:cubicBezTo>
                  <a:cubicBezTo>
                    <a:pt x="156" y="91"/>
                    <a:pt x="156" y="91"/>
                    <a:pt x="156" y="91"/>
                  </a:cubicBezTo>
                  <a:close/>
                  <a:moveTo>
                    <a:pt x="144" y="125"/>
                  </a:moveTo>
                  <a:cubicBezTo>
                    <a:pt x="144" y="125"/>
                    <a:pt x="144" y="125"/>
                    <a:pt x="144" y="125"/>
                  </a:cubicBezTo>
                  <a:cubicBezTo>
                    <a:pt x="142" y="124"/>
                    <a:pt x="142" y="121"/>
                    <a:pt x="143" y="119"/>
                  </a:cubicBezTo>
                  <a:cubicBezTo>
                    <a:pt x="144" y="117"/>
                    <a:pt x="146" y="117"/>
                    <a:pt x="149" y="118"/>
                  </a:cubicBezTo>
                  <a:cubicBezTo>
                    <a:pt x="160" y="125"/>
                    <a:pt x="160" y="125"/>
                    <a:pt x="160" y="125"/>
                  </a:cubicBezTo>
                  <a:cubicBezTo>
                    <a:pt x="162" y="126"/>
                    <a:pt x="163" y="128"/>
                    <a:pt x="162" y="130"/>
                  </a:cubicBezTo>
                  <a:cubicBezTo>
                    <a:pt x="161" y="132"/>
                    <a:pt x="158" y="133"/>
                    <a:pt x="156" y="132"/>
                  </a:cubicBezTo>
                  <a:cubicBezTo>
                    <a:pt x="144" y="125"/>
                    <a:pt x="144" y="125"/>
                    <a:pt x="144" y="125"/>
                  </a:cubicBezTo>
                  <a:close/>
                  <a:moveTo>
                    <a:pt x="25" y="118"/>
                  </a:moveTo>
                  <a:cubicBezTo>
                    <a:pt x="25" y="118"/>
                    <a:pt x="25" y="118"/>
                    <a:pt x="25" y="118"/>
                  </a:cubicBezTo>
                  <a:cubicBezTo>
                    <a:pt x="27" y="117"/>
                    <a:pt x="29" y="117"/>
                    <a:pt x="30" y="119"/>
                  </a:cubicBezTo>
                  <a:cubicBezTo>
                    <a:pt x="32" y="121"/>
                    <a:pt x="31" y="124"/>
                    <a:pt x="29" y="125"/>
                  </a:cubicBezTo>
                  <a:cubicBezTo>
                    <a:pt x="17" y="132"/>
                    <a:pt x="17" y="132"/>
                    <a:pt x="17" y="132"/>
                  </a:cubicBezTo>
                  <a:cubicBezTo>
                    <a:pt x="15" y="133"/>
                    <a:pt x="13" y="132"/>
                    <a:pt x="11" y="130"/>
                  </a:cubicBezTo>
                  <a:cubicBezTo>
                    <a:pt x="10" y="128"/>
                    <a:pt x="11" y="126"/>
                    <a:pt x="13" y="125"/>
                  </a:cubicBezTo>
                  <a:cubicBezTo>
                    <a:pt x="25" y="118"/>
                    <a:pt x="25" y="118"/>
                    <a:pt x="25" y="118"/>
                  </a:cubicBezTo>
                  <a:close/>
                  <a:moveTo>
                    <a:pt x="18" y="83"/>
                  </a:moveTo>
                  <a:cubicBezTo>
                    <a:pt x="18" y="83"/>
                    <a:pt x="18" y="83"/>
                    <a:pt x="18" y="83"/>
                  </a:cubicBezTo>
                  <a:cubicBezTo>
                    <a:pt x="20" y="83"/>
                    <a:pt x="22" y="85"/>
                    <a:pt x="22" y="87"/>
                  </a:cubicBezTo>
                  <a:cubicBezTo>
                    <a:pt x="22" y="89"/>
                    <a:pt x="20" y="91"/>
                    <a:pt x="18" y="91"/>
                  </a:cubicBezTo>
                  <a:cubicBezTo>
                    <a:pt x="4" y="91"/>
                    <a:pt x="4" y="91"/>
                    <a:pt x="4" y="91"/>
                  </a:cubicBezTo>
                  <a:cubicBezTo>
                    <a:pt x="2" y="91"/>
                    <a:pt x="0" y="89"/>
                    <a:pt x="0" y="87"/>
                  </a:cubicBezTo>
                  <a:cubicBezTo>
                    <a:pt x="0" y="85"/>
                    <a:pt x="2" y="83"/>
                    <a:pt x="4" y="83"/>
                  </a:cubicBezTo>
                  <a:cubicBezTo>
                    <a:pt x="18" y="83"/>
                    <a:pt x="18" y="83"/>
                    <a:pt x="18" y="83"/>
                  </a:cubicBezTo>
                  <a:close/>
                  <a:moveTo>
                    <a:pt x="29" y="49"/>
                  </a:moveTo>
                  <a:cubicBezTo>
                    <a:pt x="29" y="49"/>
                    <a:pt x="29" y="49"/>
                    <a:pt x="29" y="49"/>
                  </a:cubicBezTo>
                  <a:cubicBezTo>
                    <a:pt x="31" y="50"/>
                    <a:pt x="32" y="53"/>
                    <a:pt x="30" y="55"/>
                  </a:cubicBezTo>
                  <a:cubicBezTo>
                    <a:pt x="29" y="57"/>
                    <a:pt x="27" y="57"/>
                    <a:pt x="25" y="56"/>
                  </a:cubicBezTo>
                  <a:cubicBezTo>
                    <a:pt x="13" y="49"/>
                    <a:pt x="13" y="49"/>
                    <a:pt x="13" y="49"/>
                  </a:cubicBezTo>
                  <a:cubicBezTo>
                    <a:pt x="11" y="48"/>
                    <a:pt x="10" y="46"/>
                    <a:pt x="11" y="44"/>
                  </a:cubicBezTo>
                  <a:cubicBezTo>
                    <a:pt x="13" y="42"/>
                    <a:pt x="15" y="41"/>
                    <a:pt x="17" y="42"/>
                  </a:cubicBezTo>
                  <a:cubicBezTo>
                    <a:pt x="29" y="49"/>
                    <a:pt x="29" y="49"/>
                    <a:pt x="29" y="49"/>
                  </a:cubicBezTo>
                  <a:close/>
                  <a:moveTo>
                    <a:pt x="56" y="25"/>
                  </a:moveTo>
                  <a:cubicBezTo>
                    <a:pt x="56" y="25"/>
                    <a:pt x="56" y="25"/>
                    <a:pt x="56" y="25"/>
                  </a:cubicBezTo>
                  <a:cubicBezTo>
                    <a:pt x="57" y="27"/>
                    <a:pt x="56" y="30"/>
                    <a:pt x="54" y="31"/>
                  </a:cubicBezTo>
                  <a:cubicBezTo>
                    <a:pt x="52" y="32"/>
                    <a:pt x="50" y="31"/>
                    <a:pt x="48" y="29"/>
                  </a:cubicBezTo>
                  <a:cubicBezTo>
                    <a:pt x="42" y="18"/>
                    <a:pt x="42" y="18"/>
                    <a:pt x="42" y="18"/>
                  </a:cubicBezTo>
                  <a:cubicBezTo>
                    <a:pt x="41" y="16"/>
                    <a:pt x="41" y="13"/>
                    <a:pt x="43" y="12"/>
                  </a:cubicBezTo>
                  <a:cubicBezTo>
                    <a:pt x="45" y="11"/>
                    <a:pt x="48" y="11"/>
                    <a:pt x="49" y="13"/>
                  </a:cubicBezTo>
                  <a:cubicBezTo>
                    <a:pt x="56" y="25"/>
                    <a:pt x="56" y="25"/>
                    <a:pt x="56" y="25"/>
                  </a:cubicBezTo>
                  <a:close/>
                  <a:moveTo>
                    <a:pt x="110" y="126"/>
                  </a:moveTo>
                  <a:cubicBezTo>
                    <a:pt x="110" y="126"/>
                    <a:pt x="110" y="126"/>
                    <a:pt x="110" y="126"/>
                  </a:cubicBezTo>
                  <a:cubicBezTo>
                    <a:pt x="110" y="126"/>
                    <a:pt x="110" y="126"/>
                    <a:pt x="110" y="126"/>
                  </a:cubicBezTo>
                  <a:cubicBezTo>
                    <a:pt x="113" y="124"/>
                    <a:pt x="116" y="121"/>
                    <a:pt x="119" y="119"/>
                  </a:cubicBezTo>
                  <a:cubicBezTo>
                    <a:pt x="127" y="110"/>
                    <a:pt x="132" y="99"/>
                    <a:pt x="132" y="87"/>
                  </a:cubicBezTo>
                  <a:cubicBezTo>
                    <a:pt x="132" y="75"/>
                    <a:pt x="127" y="64"/>
                    <a:pt x="119" y="55"/>
                  </a:cubicBezTo>
                  <a:cubicBezTo>
                    <a:pt x="110" y="47"/>
                    <a:pt x="99" y="42"/>
                    <a:pt x="87" y="42"/>
                  </a:cubicBezTo>
                  <a:cubicBezTo>
                    <a:pt x="75" y="42"/>
                    <a:pt x="63" y="47"/>
                    <a:pt x="55" y="55"/>
                  </a:cubicBezTo>
                  <a:cubicBezTo>
                    <a:pt x="46" y="64"/>
                    <a:pt x="41" y="75"/>
                    <a:pt x="41" y="87"/>
                  </a:cubicBezTo>
                  <a:cubicBezTo>
                    <a:pt x="41" y="99"/>
                    <a:pt x="46" y="110"/>
                    <a:pt x="55" y="119"/>
                  </a:cubicBezTo>
                  <a:cubicBezTo>
                    <a:pt x="57" y="121"/>
                    <a:pt x="60" y="124"/>
                    <a:pt x="63" y="126"/>
                  </a:cubicBezTo>
                  <a:cubicBezTo>
                    <a:pt x="63" y="126"/>
                    <a:pt x="63" y="126"/>
                    <a:pt x="63" y="126"/>
                  </a:cubicBezTo>
                  <a:cubicBezTo>
                    <a:pt x="70" y="130"/>
                    <a:pt x="78" y="132"/>
                    <a:pt x="87" y="132"/>
                  </a:cubicBezTo>
                  <a:cubicBezTo>
                    <a:pt x="95" y="132"/>
                    <a:pt x="103" y="130"/>
                    <a:pt x="110" y="126"/>
                  </a:cubicBezTo>
                  <a:close/>
                  <a:moveTo>
                    <a:pt x="67" y="143"/>
                  </a:moveTo>
                  <a:cubicBezTo>
                    <a:pt x="67" y="143"/>
                    <a:pt x="67" y="143"/>
                    <a:pt x="67" y="143"/>
                  </a:cubicBezTo>
                  <a:cubicBezTo>
                    <a:pt x="67" y="151"/>
                    <a:pt x="67" y="151"/>
                    <a:pt x="67" y="151"/>
                  </a:cubicBezTo>
                  <a:cubicBezTo>
                    <a:pt x="74" y="151"/>
                    <a:pt x="74" y="151"/>
                    <a:pt x="74" y="151"/>
                  </a:cubicBezTo>
                  <a:cubicBezTo>
                    <a:pt x="78" y="151"/>
                    <a:pt x="81" y="154"/>
                    <a:pt x="81" y="158"/>
                  </a:cubicBezTo>
                  <a:cubicBezTo>
                    <a:pt x="81" y="158"/>
                    <a:pt x="81" y="158"/>
                    <a:pt x="81" y="158"/>
                  </a:cubicBezTo>
                  <a:cubicBezTo>
                    <a:pt x="81" y="159"/>
                    <a:pt x="82" y="161"/>
                    <a:pt x="83" y="162"/>
                  </a:cubicBezTo>
                  <a:cubicBezTo>
                    <a:pt x="83" y="162"/>
                    <a:pt x="83" y="162"/>
                    <a:pt x="83" y="162"/>
                  </a:cubicBezTo>
                  <a:cubicBezTo>
                    <a:pt x="84" y="163"/>
                    <a:pt x="85" y="163"/>
                    <a:pt x="87" y="163"/>
                  </a:cubicBezTo>
                  <a:cubicBezTo>
                    <a:pt x="88" y="163"/>
                    <a:pt x="89" y="163"/>
                    <a:pt x="90" y="162"/>
                  </a:cubicBezTo>
                  <a:cubicBezTo>
                    <a:pt x="90" y="162"/>
                    <a:pt x="90" y="162"/>
                    <a:pt x="90" y="162"/>
                  </a:cubicBezTo>
                  <a:cubicBezTo>
                    <a:pt x="91" y="161"/>
                    <a:pt x="92" y="160"/>
                    <a:pt x="92" y="158"/>
                  </a:cubicBezTo>
                  <a:cubicBezTo>
                    <a:pt x="92" y="158"/>
                    <a:pt x="92" y="158"/>
                    <a:pt x="92" y="158"/>
                  </a:cubicBezTo>
                  <a:cubicBezTo>
                    <a:pt x="92" y="154"/>
                    <a:pt x="95" y="151"/>
                    <a:pt x="99" y="151"/>
                  </a:cubicBezTo>
                  <a:cubicBezTo>
                    <a:pt x="107" y="151"/>
                    <a:pt x="107" y="151"/>
                    <a:pt x="107" y="151"/>
                  </a:cubicBezTo>
                  <a:cubicBezTo>
                    <a:pt x="107" y="143"/>
                    <a:pt x="107" y="143"/>
                    <a:pt x="107" y="143"/>
                  </a:cubicBezTo>
                  <a:cubicBezTo>
                    <a:pt x="100" y="145"/>
                    <a:pt x="94" y="146"/>
                    <a:pt x="87" y="146"/>
                  </a:cubicBezTo>
                  <a:cubicBezTo>
                    <a:pt x="80" y="146"/>
                    <a:pt x="73" y="145"/>
                    <a:pt x="67" y="143"/>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latin typeface="Arial" panose="020B0604020202020204" pitchFamily="34" charset="0"/>
                <a:ea typeface="思源黑体 CN Regular" panose="020B0500000000000000" pitchFamily="34" charset="-122"/>
                <a:sym typeface="Arial" panose="020B0604020202020204" pitchFamily="34" charset="0"/>
              </a:endParaRPr>
            </a:p>
          </p:txBody>
        </p:sp>
        <p:sp>
          <p:nvSpPr>
            <p:cNvPr id="43" name="Freeform 958"/>
            <p:cNvSpPr>
              <a:spLocks noEditPoints="1"/>
            </p:cNvSpPr>
            <p:nvPr/>
          </p:nvSpPr>
          <p:spPr bwMode="auto">
            <a:xfrm>
              <a:off x="11090" y="7847"/>
              <a:ext cx="552" cy="548"/>
            </a:xfrm>
            <a:custGeom>
              <a:avLst/>
              <a:gdLst>
                <a:gd name="T0" fmla="*/ 34 w 170"/>
                <a:gd name="T1" fmla="*/ 63 h 169"/>
                <a:gd name="T2" fmla="*/ 36 w 170"/>
                <a:gd name="T3" fmla="*/ 49 h 169"/>
                <a:gd name="T4" fmla="*/ 42 w 170"/>
                <a:gd name="T5" fmla="*/ 42 h 169"/>
                <a:gd name="T6" fmla="*/ 49 w 170"/>
                <a:gd name="T7" fmla="*/ 36 h 169"/>
                <a:gd name="T8" fmla="*/ 63 w 170"/>
                <a:gd name="T9" fmla="*/ 33 h 169"/>
                <a:gd name="T10" fmla="*/ 54 w 170"/>
                <a:gd name="T11" fmla="*/ 43 h 169"/>
                <a:gd name="T12" fmla="*/ 43 w 170"/>
                <a:gd name="T13" fmla="*/ 54 h 169"/>
                <a:gd name="T14" fmla="*/ 136 w 170"/>
                <a:gd name="T15" fmla="*/ 126 h 169"/>
                <a:gd name="T16" fmla="*/ 167 w 170"/>
                <a:gd name="T17" fmla="*/ 156 h 169"/>
                <a:gd name="T18" fmla="*/ 157 w 170"/>
                <a:gd name="T19" fmla="*/ 166 h 169"/>
                <a:gd name="T20" fmla="*/ 107 w 170"/>
                <a:gd name="T21" fmla="*/ 148 h 169"/>
                <a:gd name="T22" fmla="*/ 48 w 170"/>
                <a:gd name="T23" fmla="*/ 148 h 169"/>
                <a:gd name="T24" fmla="*/ 23 w 170"/>
                <a:gd name="T25" fmla="*/ 131 h 169"/>
                <a:gd name="T26" fmla="*/ 6 w 170"/>
                <a:gd name="T27" fmla="*/ 106 h 169"/>
                <a:gd name="T28" fmla="*/ 0 w 170"/>
                <a:gd name="T29" fmla="*/ 77 h 169"/>
                <a:gd name="T30" fmla="*/ 23 w 170"/>
                <a:gd name="T31" fmla="*/ 22 h 169"/>
                <a:gd name="T32" fmla="*/ 107 w 170"/>
                <a:gd name="T33" fmla="*/ 6 h 169"/>
                <a:gd name="T34" fmla="*/ 132 w 170"/>
                <a:gd name="T35" fmla="*/ 22 h 169"/>
                <a:gd name="T36" fmla="*/ 148 w 170"/>
                <a:gd name="T37" fmla="*/ 47 h 169"/>
                <a:gd name="T38" fmla="*/ 154 w 170"/>
                <a:gd name="T39" fmla="*/ 77 h 169"/>
                <a:gd name="T40" fmla="*/ 136 w 170"/>
                <a:gd name="T41" fmla="*/ 126 h 169"/>
                <a:gd name="T42" fmla="*/ 101 w 170"/>
                <a:gd name="T43" fmla="*/ 19 h 169"/>
                <a:gd name="T44" fmla="*/ 33 w 170"/>
                <a:gd name="T45" fmla="*/ 32 h 169"/>
                <a:gd name="T46" fmla="*/ 15 w 170"/>
                <a:gd name="T47" fmla="*/ 77 h 169"/>
                <a:gd name="T48" fmla="*/ 19 w 170"/>
                <a:gd name="T49" fmla="*/ 101 h 169"/>
                <a:gd name="T50" fmla="*/ 33 w 170"/>
                <a:gd name="T51" fmla="*/ 121 h 169"/>
                <a:gd name="T52" fmla="*/ 53 w 170"/>
                <a:gd name="T53" fmla="*/ 135 h 169"/>
                <a:gd name="T54" fmla="*/ 77 w 170"/>
                <a:gd name="T55" fmla="*/ 140 h 169"/>
                <a:gd name="T56" fmla="*/ 122 w 170"/>
                <a:gd name="T57" fmla="*/ 121 h 169"/>
                <a:gd name="T58" fmla="*/ 122 w 170"/>
                <a:gd name="T59" fmla="*/ 121 h 169"/>
                <a:gd name="T60" fmla="*/ 140 w 170"/>
                <a:gd name="T61" fmla="*/ 77 h 169"/>
                <a:gd name="T62" fmla="*/ 135 w 170"/>
                <a:gd name="T63" fmla="*/ 53 h 169"/>
                <a:gd name="T64" fmla="*/ 122 w 170"/>
                <a:gd name="T65" fmla="*/ 32 h 169"/>
                <a:gd name="T66" fmla="*/ 119 w 170"/>
                <a:gd name="T67" fmla="*/ 77 h 169"/>
                <a:gd name="T68" fmla="*/ 123 w 170"/>
                <a:gd name="T69" fmla="*/ 73 h 169"/>
                <a:gd name="T70" fmla="*/ 123 w 170"/>
                <a:gd name="T71" fmla="*/ 96 h 169"/>
                <a:gd name="T72" fmla="*/ 113 w 170"/>
                <a:gd name="T73" fmla="*/ 112 h 169"/>
                <a:gd name="T74" fmla="*/ 77 w 170"/>
                <a:gd name="T75" fmla="*/ 127 h 169"/>
                <a:gd name="T76" fmla="*/ 77 w 170"/>
                <a:gd name="T77" fmla="*/ 118 h 169"/>
                <a:gd name="T78" fmla="*/ 106 w 170"/>
                <a:gd name="T79" fmla="*/ 106 h 169"/>
                <a:gd name="T80" fmla="*/ 115 w 170"/>
                <a:gd name="T81" fmla="*/ 9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0" h="169">
                  <a:moveTo>
                    <a:pt x="39" y="61"/>
                  </a:moveTo>
                  <a:cubicBezTo>
                    <a:pt x="38" y="63"/>
                    <a:pt x="36" y="64"/>
                    <a:pt x="34" y="63"/>
                  </a:cubicBezTo>
                  <a:cubicBezTo>
                    <a:pt x="32" y="62"/>
                    <a:pt x="31" y="60"/>
                    <a:pt x="31" y="57"/>
                  </a:cubicBezTo>
                  <a:cubicBezTo>
                    <a:pt x="33" y="55"/>
                    <a:pt x="34" y="52"/>
                    <a:pt x="36" y="49"/>
                  </a:cubicBezTo>
                  <a:cubicBezTo>
                    <a:pt x="38" y="46"/>
                    <a:pt x="40" y="44"/>
                    <a:pt x="42" y="42"/>
                  </a:cubicBezTo>
                  <a:cubicBezTo>
                    <a:pt x="42" y="42"/>
                    <a:pt x="42" y="42"/>
                    <a:pt x="42" y="42"/>
                  </a:cubicBezTo>
                  <a:cubicBezTo>
                    <a:pt x="42" y="42"/>
                    <a:pt x="42" y="42"/>
                    <a:pt x="42" y="42"/>
                  </a:cubicBezTo>
                  <a:cubicBezTo>
                    <a:pt x="44" y="39"/>
                    <a:pt x="47" y="37"/>
                    <a:pt x="49" y="36"/>
                  </a:cubicBezTo>
                  <a:cubicBezTo>
                    <a:pt x="52" y="34"/>
                    <a:pt x="55" y="32"/>
                    <a:pt x="58" y="31"/>
                  </a:cubicBezTo>
                  <a:cubicBezTo>
                    <a:pt x="60" y="30"/>
                    <a:pt x="63" y="31"/>
                    <a:pt x="63" y="33"/>
                  </a:cubicBezTo>
                  <a:cubicBezTo>
                    <a:pt x="64" y="35"/>
                    <a:pt x="63" y="38"/>
                    <a:pt x="61" y="39"/>
                  </a:cubicBezTo>
                  <a:cubicBezTo>
                    <a:pt x="59" y="40"/>
                    <a:pt x="56" y="41"/>
                    <a:pt x="54" y="43"/>
                  </a:cubicBezTo>
                  <a:cubicBezTo>
                    <a:pt x="52" y="44"/>
                    <a:pt x="50" y="46"/>
                    <a:pt x="48" y="48"/>
                  </a:cubicBezTo>
                  <a:cubicBezTo>
                    <a:pt x="46" y="49"/>
                    <a:pt x="44" y="51"/>
                    <a:pt x="43" y="54"/>
                  </a:cubicBezTo>
                  <a:cubicBezTo>
                    <a:pt x="42" y="56"/>
                    <a:pt x="40" y="58"/>
                    <a:pt x="39" y="61"/>
                  </a:cubicBezTo>
                  <a:close/>
                  <a:moveTo>
                    <a:pt x="136" y="126"/>
                  </a:moveTo>
                  <a:cubicBezTo>
                    <a:pt x="136" y="126"/>
                    <a:pt x="136" y="126"/>
                    <a:pt x="136" y="126"/>
                  </a:cubicBezTo>
                  <a:cubicBezTo>
                    <a:pt x="167" y="156"/>
                    <a:pt x="167" y="156"/>
                    <a:pt x="167" y="156"/>
                  </a:cubicBezTo>
                  <a:cubicBezTo>
                    <a:pt x="170" y="159"/>
                    <a:pt x="170" y="164"/>
                    <a:pt x="167" y="166"/>
                  </a:cubicBezTo>
                  <a:cubicBezTo>
                    <a:pt x="164" y="169"/>
                    <a:pt x="160" y="169"/>
                    <a:pt x="157" y="166"/>
                  </a:cubicBezTo>
                  <a:cubicBezTo>
                    <a:pt x="126" y="136"/>
                    <a:pt x="126" y="136"/>
                    <a:pt x="126" y="136"/>
                  </a:cubicBezTo>
                  <a:cubicBezTo>
                    <a:pt x="121" y="141"/>
                    <a:pt x="114" y="145"/>
                    <a:pt x="107" y="148"/>
                  </a:cubicBezTo>
                  <a:cubicBezTo>
                    <a:pt x="98" y="152"/>
                    <a:pt x="88" y="154"/>
                    <a:pt x="77" y="154"/>
                  </a:cubicBezTo>
                  <a:cubicBezTo>
                    <a:pt x="67" y="154"/>
                    <a:pt x="57" y="152"/>
                    <a:pt x="48" y="148"/>
                  </a:cubicBezTo>
                  <a:cubicBezTo>
                    <a:pt x="48" y="148"/>
                    <a:pt x="48" y="148"/>
                    <a:pt x="48" y="148"/>
                  </a:cubicBezTo>
                  <a:cubicBezTo>
                    <a:pt x="38" y="144"/>
                    <a:pt x="30" y="138"/>
                    <a:pt x="23" y="131"/>
                  </a:cubicBezTo>
                  <a:cubicBezTo>
                    <a:pt x="23" y="131"/>
                    <a:pt x="23" y="131"/>
                    <a:pt x="23" y="131"/>
                  </a:cubicBezTo>
                  <a:cubicBezTo>
                    <a:pt x="16" y="124"/>
                    <a:pt x="10" y="116"/>
                    <a:pt x="6" y="106"/>
                  </a:cubicBezTo>
                  <a:cubicBezTo>
                    <a:pt x="6" y="106"/>
                    <a:pt x="6" y="106"/>
                    <a:pt x="6" y="106"/>
                  </a:cubicBezTo>
                  <a:cubicBezTo>
                    <a:pt x="2" y="97"/>
                    <a:pt x="0" y="87"/>
                    <a:pt x="0" y="77"/>
                  </a:cubicBezTo>
                  <a:cubicBezTo>
                    <a:pt x="0" y="66"/>
                    <a:pt x="2" y="56"/>
                    <a:pt x="6" y="47"/>
                  </a:cubicBezTo>
                  <a:cubicBezTo>
                    <a:pt x="10" y="38"/>
                    <a:pt x="16" y="29"/>
                    <a:pt x="23" y="22"/>
                  </a:cubicBezTo>
                  <a:cubicBezTo>
                    <a:pt x="37" y="8"/>
                    <a:pt x="56" y="0"/>
                    <a:pt x="77" y="0"/>
                  </a:cubicBezTo>
                  <a:cubicBezTo>
                    <a:pt x="88" y="0"/>
                    <a:pt x="98" y="2"/>
                    <a:pt x="107" y="6"/>
                  </a:cubicBezTo>
                  <a:cubicBezTo>
                    <a:pt x="107" y="6"/>
                    <a:pt x="107" y="6"/>
                    <a:pt x="107" y="6"/>
                  </a:cubicBezTo>
                  <a:cubicBezTo>
                    <a:pt x="116" y="10"/>
                    <a:pt x="125" y="15"/>
                    <a:pt x="132" y="22"/>
                  </a:cubicBezTo>
                  <a:cubicBezTo>
                    <a:pt x="132" y="23"/>
                    <a:pt x="132" y="23"/>
                    <a:pt x="132" y="23"/>
                  </a:cubicBezTo>
                  <a:cubicBezTo>
                    <a:pt x="139" y="30"/>
                    <a:pt x="144" y="38"/>
                    <a:pt x="148" y="47"/>
                  </a:cubicBezTo>
                  <a:cubicBezTo>
                    <a:pt x="148" y="48"/>
                    <a:pt x="148" y="48"/>
                    <a:pt x="148" y="48"/>
                  </a:cubicBezTo>
                  <a:cubicBezTo>
                    <a:pt x="152" y="57"/>
                    <a:pt x="154" y="67"/>
                    <a:pt x="154" y="77"/>
                  </a:cubicBezTo>
                  <a:cubicBezTo>
                    <a:pt x="154" y="87"/>
                    <a:pt x="152" y="97"/>
                    <a:pt x="148" y="106"/>
                  </a:cubicBezTo>
                  <a:cubicBezTo>
                    <a:pt x="145" y="113"/>
                    <a:pt x="141" y="120"/>
                    <a:pt x="136" y="126"/>
                  </a:cubicBezTo>
                  <a:close/>
                  <a:moveTo>
                    <a:pt x="101" y="19"/>
                  </a:moveTo>
                  <a:cubicBezTo>
                    <a:pt x="101" y="19"/>
                    <a:pt x="101" y="19"/>
                    <a:pt x="101" y="19"/>
                  </a:cubicBezTo>
                  <a:cubicBezTo>
                    <a:pt x="94" y="16"/>
                    <a:pt x="86" y="14"/>
                    <a:pt x="77" y="14"/>
                  </a:cubicBezTo>
                  <a:cubicBezTo>
                    <a:pt x="60" y="14"/>
                    <a:pt x="44" y="21"/>
                    <a:pt x="33" y="32"/>
                  </a:cubicBezTo>
                  <a:cubicBezTo>
                    <a:pt x="27" y="38"/>
                    <a:pt x="22" y="45"/>
                    <a:pt x="19" y="53"/>
                  </a:cubicBezTo>
                  <a:cubicBezTo>
                    <a:pt x="16" y="60"/>
                    <a:pt x="15" y="68"/>
                    <a:pt x="15" y="77"/>
                  </a:cubicBezTo>
                  <a:cubicBezTo>
                    <a:pt x="15" y="85"/>
                    <a:pt x="16" y="93"/>
                    <a:pt x="19" y="100"/>
                  </a:cubicBezTo>
                  <a:cubicBezTo>
                    <a:pt x="19" y="101"/>
                    <a:pt x="19" y="101"/>
                    <a:pt x="19" y="101"/>
                  </a:cubicBezTo>
                  <a:cubicBezTo>
                    <a:pt x="22" y="108"/>
                    <a:pt x="27" y="115"/>
                    <a:pt x="33" y="121"/>
                  </a:cubicBezTo>
                  <a:cubicBezTo>
                    <a:pt x="33" y="121"/>
                    <a:pt x="33" y="121"/>
                    <a:pt x="33" y="121"/>
                  </a:cubicBezTo>
                  <a:cubicBezTo>
                    <a:pt x="33" y="121"/>
                    <a:pt x="33" y="121"/>
                    <a:pt x="33" y="121"/>
                  </a:cubicBezTo>
                  <a:cubicBezTo>
                    <a:pt x="39" y="127"/>
                    <a:pt x="46" y="132"/>
                    <a:pt x="53" y="135"/>
                  </a:cubicBezTo>
                  <a:cubicBezTo>
                    <a:pt x="53" y="135"/>
                    <a:pt x="53" y="135"/>
                    <a:pt x="53" y="135"/>
                  </a:cubicBezTo>
                  <a:cubicBezTo>
                    <a:pt x="61" y="138"/>
                    <a:pt x="69" y="140"/>
                    <a:pt x="77" y="140"/>
                  </a:cubicBezTo>
                  <a:cubicBezTo>
                    <a:pt x="86" y="140"/>
                    <a:pt x="94" y="138"/>
                    <a:pt x="101" y="135"/>
                  </a:cubicBezTo>
                  <a:cubicBezTo>
                    <a:pt x="109" y="132"/>
                    <a:pt x="116" y="127"/>
                    <a:pt x="122" y="121"/>
                  </a:cubicBezTo>
                  <a:cubicBezTo>
                    <a:pt x="122" y="121"/>
                    <a:pt x="122" y="121"/>
                    <a:pt x="122" y="121"/>
                  </a:cubicBezTo>
                  <a:cubicBezTo>
                    <a:pt x="122" y="121"/>
                    <a:pt x="122" y="121"/>
                    <a:pt x="122" y="121"/>
                  </a:cubicBezTo>
                  <a:cubicBezTo>
                    <a:pt x="127" y="115"/>
                    <a:pt x="132" y="108"/>
                    <a:pt x="135" y="101"/>
                  </a:cubicBezTo>
                  <a:cubicBezTo>
                    <a:pt x="138" y="93"/>
                    <a:pt x="140" y="85"/>
                    <a:pt x="140" y="77"/>
                  </a:cubicBezTo>
                  <a:cubicBezTo>
                    <a:pt x="140" y="68"/>
                    <a:pt x="138" y="60"/>
                    <a:pt x="135" y="53"/>
                  </a:cubicBezTo>
                  <a:cubicBezTo>
                    <a:pt x="135" y="53"/>
                    <a:pt x="135" y="53"/>
                    <a:pt x="135" y="53"/>
                  </a:cubicBezTo>
                  <a:cubicBezTo>
                    <a:pt x="132" y="45"/>
                    <a:pt x="128" y="38"/>
                    <a:pt x="122" y="33"/>
                  </a:cubicBezTo>
                  <a:cubicBezTo>
                    <a:pt x="122" y="32"/>
                    <a:pt x="122" y="32"/>
                    <a:pt x="122" y="32"/>
                  </a:cubicBezTo>
                  <a:cubicBezTo>
                    <a:pt x="116" y="27"/>
                    <a:pt x="109" y="22"/>
                    <a:pt x="101" y="19"/>
                  </a:cubicBezTo>
                  <a:close/>
                  <a:moveTo>
                    <a:pt x="119" y="77"/>
                  </a:moveTo>
                  <a:cubicBezTo>
                    <a:pt x="119" y="77"/>
                    <a:pt x="119" y="77"/>
                    <a:pt x="119" y="77"/>
                  </a:cubicBezTo>
                  <a:cubicBezTo>
                    <a:pt x="119" y="74"/>
                    <a:pt x="120" y="73"/>
                    <a:pt x="123" y="73"/>
                  </a:cubicBezTo>
                  <a:cubicBezTo>
                    <a:pt x="125" y="73"/>
                    <a:pt x="127" y="74"/>
                    <a:pt x="127" y="77"/>
                  </a:cubicBezTo>
                  <a:cubicBezTo>
                    <a:pt x="127" y="83"/>
                    <a:pt x="126" y="90"/>
                    <a:pt x="123" y="96"/>
                  </a:cubicBezTo>
                  <a:cubicBezTo>
                    <a:pt x="123" y="96"/>
                    <a:pt x="123" y="96"/>
                    <a:pt x="123" y="96"/>
                  </a:cubicBezTo>
                  <a:cubicBezTo>
                    <a:pt x="121" y="102"/>
                    <a:pt x="117" y="107"/>
                    <a:pt x="113" y="112"/>
                  </a:cubicBezTo>
                  <a:cubicBezTo>
                    <a:pt x="108" y="117"/>
                    <a:pt x="102" y="120"/>
                    <a:pt x="96" y="123"/>
                  </a:cubicBezTo>
                  <a:cubicBezTo>
                    <a:pt x="90" y="125"/>
                    <a:pt x="84" y="127"/>
                    <a:pt x="77" y="127"/>
                  </a:cubicBezTo>
                  <a:cubicBezTo>
                    <a:pt x="75" y="127"/>
                    <a:pt x="73" y="125"/>
                    <a:pt x="73" y="122"/>
                  </a:cubicBezTo>
                  <a:cubicBezTo>
                    <a:pt x="73" y="120"/>
                    <a:pt x="75" y="118"/>
                    <a:pt x="77" y="118"/>
                  </a:cubicBezTo>
                  <a:cubicBezTo>
                    <a:pt x="83" y="118"/>
                    <a:pt x="88" y="117"/>
                    <a:pt x="93" y="115"/>
                  </a:cubicBezTo>
                  <a:cubicBezTo>
                    <a:pt x="98" y="113"/>
                    <a:pt x="102" y="110"/>
                    <a:pt x="106" y="106"/>
                  </a:cubicBezTo>
                  <a:cubicBezTo>
                    <a:pt x="110" y="102"/>
                    <a:pt x="113" y="98"/>
                    <a:pt x="115" y="93"/>
                  </a:cubicBezTo>
                  <a:cubicBezTo>
                    <a:pt x="115" y="93"/>
                    <a:pt x="115" y="93"/>
                    <a:pt x="115" y="93"/>
                  </a:cubicBezTo>
                  <a:cubicBezTo>
                    <a:pt x="118" y="88"/>
                    <a:pt x="119" y="82"/>
                    <a:pt x="119" y="77"/>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latin typeface="Arial" panose="020B0604020202020204" pitchFamily="34" charset="0"/>
                <a:ea typeface="思源黑体 CN Regular" panose="020B0500000000000000" pitchFamily="34" charset="-122"/>
                <a:sym typeface="Arial" panose="020B0604020202020204" pitchFamily="34" charset="0"/>
              </a:endParaRPr>
            </a:p>
          </p:txBody>
        </p:sp>
        <p:sp>
          <p:nvSpPr>
            <p:cNvPr id="44" name="Freeform 980"/>
            <p:cNvSpPr>
              <a:spLocks noEditPoints="1"/>
            </p:cNvSpPr>
            <p:nvPr/>
          </p:nvSpPr>
          <p:spPr bwMode="auto">
            <a:xfrm>
              <a:off x="6761" y="5227"/>
              <a:ext cx="599" cy="493"/>
            </a:xfrm>
            <a:custGeom>
              <a:avLst/>
              <a:gdLst>
                <a:gd name="T0" fmla="*/ 8 w 184"/>
                <a:gd name="T1" fmla="*/ 0 h 153"/>
                <a:gd name="T2" fmla="*/ 184 w 184"/>
                <a:gd name="T3" fmla="*/ 7 h 153"/>
                <a:gd name="T4" fmla="*/ 184 w 184"/>
                <a:gd name="T5" fmla="*/ 129 h 153"/>
                <a:gd name="T6" fmla="*/ 177 w 184"/>
                <a:gd name="T7" fmla="*/ 136 h 153"/>
                <a:gd name="T8" fmla="*/ 99 w 184"/>
                <a:gd name="T9" fmla="*/ 143 h 153"/>
                <a:gd name="T10" fmla="*/ 138 w 184"/>
                <a:gd name="T11" fmla="*/ 144 h 153"/>
                <a:gd name="T12" fmla="*/ 138 w 184"/>
                <a:gd name="T13" fmla="*/ 153 h 153"/>
                <a:gd name="T14" fmla="*/ 42 w 184"/>
                <a:gd name="T15" fmla="*/ 148 h 153"/>
                <a:gd name="T16" fmla="*/ 85 w 184"/>
                <a:gd name="T17" fmla="*/ 144 h 153"/>
                <a:gd name="T18" fmla="*/ 85 w 184"/>
                <a:gd name="T19" fmla="*/ 136 h 153"/>
                <a:gd name="T20" fmla="*/ 0 w 184"/>
                <a:gd name="T21" fmla="*/ 129 h 153"/>
                <a:gd name="T22" fmla="*/ 0 w 184"/>
                <a:gd name="T23" fmla="*/ 7 h 153"/>
                <a:gd name="T24" fmla="*/ 96 w 184"/>
                <a:gd name="T25" fmla="*/ 29 h 153"/>
                <a:gd name="T26" fmla="*/ 131 w 184"/>
                <a:gd name="T27" fmla="*/ 63 h 153"/>
                <a:gd name="T28" fmla="*/ 138 w 184"/>
                <a:gd name="T29" fmla="*/ 68 h 153"/>
                <a:gd name="T30" fmla="*/ 131 w 184"/>
                <a:gd name="T31" fmla="*/ 72 h 153"/>
                <a:gd name="T32" fmla="*/ 96 w 184"/>
                <a:gd name="T33" fmla="*/ 109 h 153"/>
                <a:gd name="T34" fmla="*/ 88 w 184"/>
                <a:gd name="T35" fmla="*/ 109 h 153"/>
                <a:gd name="T36" fmla="*/ 53 w 184"/>
                <a:gd name="T37" fmla="*/ 72 h 153"/>
                <a:gd name="T38" fmla="*/ 47 w 184"/>
                <a:gd name="T39" fmla="*/ 68 h 153"/>
                <a:gd name="T40" fmla="*/ 53 w 184"/>
                <a:gd name="T41" fmla="*/ 63 h 153"/>
                <a:gd name="T42" fmla="*/ 88 w 184"/>
                <a:gd name="T43" fmla="*/ 26 h 153"/>
                <a:gd name="T44" fmla="*/ 96 w 184"/>
                <a:gd name="T45" fmla="*/ 26 h 153"/>
                <a:gd name="T46" fmla="*/ 96 w 184"/>
                <a:gd name="T47" fmla="*/ 37 h 153"/>
                <a:gd name="T48" fmla="*/ 96 w 184"/>
                <a:gd name="T49" fmla="*/ 43 h 153"/>
                <a:gd name="T50" fmla="*/ 88 w 184"/>
                <a:gd name="T51" fmla="*/ 43 h 153"/>
                <a:gd name="T52" fmla="*/ 62 w 184"/>
                <a:gd name="T53" fmla="*/ 63 h 153"/>
                <a:gd name="T54" fmla="*/ 71 w 184"/>
                <a:gd name="T55" fmla="*/ 68 h 153"/>
                <a:gd name="T56" fmla="*/ 62 w 184"/>
                <a:gd name="T57" fmla="*/ 72 h 153"/>
                <a:gd name="T58" fmla="*/ 88 w 184"/>
                <a:gd name="T59" fmla="*/ 93 h 153"/>
                <a:gd name="T60" fmla="*/ 96 w 184"/>
                <a:gd name="T61" fmla="*/ 93 h 153"/>
                <a:gd name="T62" fmla="*/ 123 w 184"/>
                <a:gd name="T63" fmla="*/ 72 h 153"/>
                <a:gd name="T64" fmla="*/ 113 w 184"/>
                <a:gd name="T65" fmla="*/ 68 h 153"/>
                <a:gd name="T66" fmla="*/ 123 w 184"/>
                <a:gd name="T67" fmla="*/ 63 h 153"/>
                <a:gd name="T68" fmla="*/ 157 w 184"/>
                <a:gd name="T69" fmla="*/ 102 h 153"/>
                <a:gd name="T70" fmla="*/ 164 w 184"/>
                <a:gd name="T71" fmla="*/ 109 h 153"/>
                <a:gd name="T72" fmla="*/ 150 w 184"/>
                <a:gd name="T73" fmla="*/ 109 h 153"/>
                <a:gd name="T74" fmla="*/ 170 w 184"/>
                <a:gd name="T75" fmla="*/ 14 h 153"/>
                <a:gd name="T76" fmla="*/ 15 w 184"/>
                <a:gd name="T77" fmla="*/ 14 h 153"/>
                <a:gd name="T78" fmla="*/ 170 w 184"/>
                <a:gd name="T79" fmla="*/ 12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53">
                  <a:moveTo>
                    <a:pt x="8" y="0"/>
                  </a:moveTo>
                  <a:cubicBezTo>
                    <a:pt x="8" y="0"/>
                    <a:pt x="8" y="0"/>
                    <a:pt x="8" y="0"/>
                  </a:cubicBezTo>
                  <a:cubicBezTo>
                    <a:pt x="177" y="0"/>
                    <a:pt x="177" y="0"/>
                    <a:pt x="177" y="0"/>
                  </a:cubicBezTo>
                  <a:cubicBezTo>
                    <a:pt x="181" y="0"/>
                    <a:pt x="184" y="3"/>
                    <a:pt x="184" y="7"/>
                  </a:cubicBezTo>
                  <a:cubicBezTo>
                    <a:pt x="184" y="7"/>
                    <a:pt x="184" y="7"/>
                    <a:pt x="184" y="7"/>
                  </a:cubicBezTo>
                  <a:cubicBezTo>
                    <a:pt x="184" y="129"/>
                    <a:pt x="184" y="129"/>
                    <a:pt x="184" y="129"/>
                  </a:cubicBezTo>
                  <a:cubicBezTo>
                    <a:pt x="184" y="132"/>
                    <a:pt x="181" y="136"/>
                    <a:pt x="177" y="136"/>
                  </a:cubicBezTo>
                  <a:cubicBezTo>
                    <a:pt x="177" y="136"/>
                    <a:pt x="177" y="136"/>
                    <a:pt x="177" y="136"/>
                  </a:cubicBezTo>
                  <a:cubicBezTo>
                    <a:pt x="99" y="136"/>
                    <a:pt x="99" y="136"/>
                    <a:pt x="99" y="136"/>
                  </a:cubicBezTo>
                  <a:cubicBezTo>
                    <a:pt x="99" y="143"/>
                    <a:pt x="99" y="143"/>
                    <a:pt x="99" y="143"/>
                  </a:cubicBezTo>
                  <a:cubicBezTo>
                    <a:pt x="99" y="144"/>
                    <a:pt x="99" y="144"/>
                    <a:pt x="99" y="144"/>
                  </a:cubicBezTo>
                  <a:cubicBezTo>
                    <a:pt x="138" y="144"/>
                    <a:pt x="138" y="144"/>
                    <a:pt x="138" y="144"/>
                  </a:cubicBezTo>
                  <a:cubicBezTo>
                    <a:pt x="141" y="144"/>
                    <a:pt x="143" y="146"/>
                    <a:pt x="143" y="148"/>
                  </a:cubicBezTo>
                  <a:cubicBezTo>
                    <a:pt x="143" y="151"/>
                    <a:pt x="141" y="153"/>
                    <a:pt x="138" y="153"/>
                  </a:cubicBezTo>
                  <a:cubicBezTo>
                    <a:pt x="46" y="153"/>
                    <a:pt x="46" y="153"/>
                    <a:pt x="46" y="153"/>
                  </a:cubicBezTo>
                  <a:cubicBezTo>
                    <a:pt x="44" y="153"/>
                    <a:pt x="42" y="151"/>
                    <a:pt x="42" y="148"/>
                  </a:cubicBezTo>
                  <a:cubicBezTo>
                    <a:pt x="42" y="146"/>
                    <a:pt x="44" y="144"/>
                    <a:pt x="46" y="144"/>
                  </a:cubicBezTo>
                  <a:cubicBezTo>
                    <a:pt x="85" y="144"/>
                    <a:pt x="85" y="144"/>
                    <a:pt x="85" y="144"/>
                  </a:cubicBezTo>
                  <a:cubicBezTo>
                    <a:pt x="85" y="143"/>
                    <a:pt x="85" y="143"/>
                    <a:pt x="85" y="143"/>
                  </a:cubicBezTo>
                  <a:cubicBezTo>
                    <a:pt x="85" y="136"/>
                    <a:pt x="85" y="136"/>
                    <a:pt x="85" y="136"/>
                  </a:cubicBezTo>
                  <a:cubicBezTo>
                    <a:pt x="8" y="136"/>
                    <a:pt x="8" y="136"/>
                    <a:pt x="8" y="136"/>
                  </a:cubicBezTo>
                  <a:cubicBezTo>
                    <a:pt x="4" y="136"/>
                    <a:pt x="0" y="132"/>
                    <a:pt x="0" y="129"/>
                  </a:cubicBezTo>
                  <a:cubicBezTo>
                    <a:pt x="0" y="128"/>
                    <a:pt x="0" y="128"/>
                    <a:pt x="0" y="128"/>
                  </a:cubicBezTo>
                  <a:cubicBezTo>
                    <a:pt x="0" y="7"/>
                    <a:pt x="0" y="7"/>
                    <a:pt x="0" y="7"/>
                  </a:cubicBezTo>
                  <a:cubicBezTo>
                    <a:pt x="0" y="3"/>
                    <a:pt x="4" y="0"/>
                    <a:pt x="8" y="0"/>
                  </a:cubicBezTo>
                  <a:close/>
                  <a:moveTo>
                    <a:pt x="96" y="29"/>
                  </a:moveTo>
                  <a:cubicBezTo>
                    <a:pt x="96" y="29"/>
                    <a:pt x="96" y="29"/>
                    <a:pt x="96" y="29"/>
                  </a:cubicBezTo>
                  <a:cubicBezTo>
                    <a:pt x="115" y="31"/>
                    <a:pt x="129" y="45"/>
                    <a:pt x="131" y="63"/>
                  </a:cubicBezTo>
                  <a:cubicBezTo>
                    <a:pt x="134" y="63"/>
                    <a:pt x="134" y="63"/>
                    <a:pt x="134" y="63"/>
                  </a:cubicBezTo>
                  <a:cubicBezTo>
                    <a:pt x="136" y="63"/>
                    <a:pt x="138" y="65"/>
                    <a:pt x="138" y="68"/>
                  </a:cubicBezTo>
                  <a:cubicBezTo>
                    <a:pt x="138" y="70"/>
                    <a:pt x="136" y="72"/>
                    <a:pt x="134" y="72"/>
                  </a:cubicBezTo>
                  <a:cubicBezTo>
                    <a:pt x="131" y="72"/>
                    <a:pt x="131" y="72"/>
                    <a:pt x="131" y="72"/>
                  </a:cubicBezTo>
                  <a:cubicBezTo>
                    <a:pt x="129" y="90"/>
                    <a:pt x="115" y="105"/>
                    <a:pt x="96" y="107"/>
                  </a:cubicBezTo>
                  <a:cubicBezTo>
                    <a:pt x="96" y="109"/>
                    <a:pt x="96" y="109"/>
                    <a:pt x="96" y="109"/>
                  </a:cubicBezTo>
                  <a:cubicBezTo>
                    <a:pt x="96" y="111"/>
                    <a:pt x="94" y="113"/>
                    <a:pt x="92" y="113"/>
                  </a:cubicBezTo>
                  <a:cubicBezTo>
                    <a:pt x="90" y="113"/>
                    <a:pt x="88" y="111"/>
                    <a:pt x="88" y="109"/>
                  </a:cubicBezTo>
                  <a:cubicBezTo>
                    <a:pt x="88" y="107"/>
                    <a:pt x="88" y="107"/>
                    <a:pt x="88" y="107"/>
                  </a:cubicBezTo>
                  <a:cubicBezTo>
                    <a:pt x="70" y="105"/>
                    <a:pt x="55" y="90"/>
                    <a:pt x="53" y="72"/>
                  </a:cubicBezTo>
                  <a:cubicBezTo>
                    <a:pt x="51" y="72"/>
                    <a:pt x="51" y="72"/>
                    <a:pt x="51" y="72"/>
                  </a:cubicBezTo>
                  <a:cubicBezTo>
                    <a:pt x="48" y="72"/>
                    <a:pt x="47" y="70"/>
                    <a:pt x="47" y="68"/>
                  </a:cubicBezTo>
                  <a:cubicBezTo>
                    <a:pt x="47" y="65"/>
                    <a:pt x="48" y="63"/>
                    <a:pt x="51" y="63"/>
                  </a:cubicBezTo>
                  <a:cubicBezTo>
                    <a:pt x="53" y="63"/>
                    <a:pt x="53" y="63"/>
                    <a:pt x="53" y="63"/>
                  </a:cubicBezTo>
                  <a:cubicBezTo>
                    <a:pt x="55" y="45"/>
                    <a:pt x="70" y="31"/>
                    <a:pt x="88" y="29"/>
                  </a:cubicBezTo>
                  <a:cubicBezTo>
                    <a:pt x="88" y="26"/>
                    <a:pt x="88" y="26"/>
                    <a:pt x="88" y="26"/>
                  </a:cubicBezTo>
                  <a:cubicBezTo>
                    <a:pt x="88" y="24"/>
                    <a:pt x="90" y="22"/>
                    <a:pt x="92" y="22"/>
                  </a:cubicBezTo>
                  <a:cubicBezTo>
                    <a:pt x="94" y="22"/>
                    <a:pt x="96" y="24"/>
                    <a:pt x="96" y="26"/>
                  </a:cubicBezTo>
                  <a:cubicBezTo>
                    <a:pt x="96" y="29"/>
                    <a:pt x="96" y="29"/>
                    <a:pt x="96" y="29"/>
                  </a:cubicBezTo>
                  <a:close/>
                  <a:moveTo>
                    <a:pt x="96" y="37"/>
                  </a:moveTo>
                  <a:cubicBezTo>
                    <a:pt x="96" y="37"/>
                    <a:pt x="96" y="37"/>
                    <a:pt x="96" y="37"/>
                  </a:cubicBezTo>
                  <a:cubicBezTo>
                    <a:pt x="96" y="43"/>
                    <a:pt x="96" y="43"/>
                    <a:pt x="96" y="43"/>
                  </a:cubicBezTo>
                  <a:cubicBezTo>
                    <a:pt x="96" y="45"/>
                    <a:pt x="94" y="47"/>
                    <a:pt x="92" y="47"/>
                  </a:cubicBezTo>
                  <a:cubicBezTo>
                    <a:pt x="90" y="47"/>
                    <a:pt x="88" y="45"/>
                    <a:pt x="88" y="43"/>
                  </a:cubicBezTo>
                  <a:cubicBezTo>
                    <a:pt x="88" y="37"/>
                    <a:pt x="88" y="37"/>
                    <a:pt x="88" y="37"/>
                  </a:cubicBezTo>
                  <a:cubicBezTo>
                    <a:pt x="74" y="39"/>
                    <a:pt x="64" y="50"/>
                    <a:pt x="62" y="63"/>
                  </a:cubicBezTo>
                  <a:cubicBezTo>
                    <a:pt x="67" y="63"/>
                    <a:pt x="67" y="63"/>
                    <a:pt x="67" y="63"/>
                  </a:cubicBezTo>
                  <a:cubicBezTo>
                    <a:pt x="69" y="63"/>
                    <a:pt x="71" y="65"/>
                    <a:pt x="71" y="68"/>
                  </a:cubicBezTo>
                  <a:cubicBezTo>
                    <a:pt x="71" y="70"/>
                    <a:pt x="69" y="72"/>
                    <a:pt x="67" y="72"/>
                  </a:cubicBezTo>
                  <a:cubicBezTo>
                    <a:pt x="62" y="72"/>
                    <a:pt x="62" y="72"/>
                    <a:pt x="62" y="72"/>
                  </a:cubicBezTo>
                  <a:cubicBezTo>
                    <a:pt x="64" y="85"/>
                    <a:pt x="74" y="96"/>
                    <a:pt x="88" y="98"/>
                  </a:cubicBezTo>
                  <a:cubicBezTo>
                    <a:pt x="88" y="93"/>
                    <a:pt x="88" y="93"/>
                    <a:pt x="88" y="93"/>
                  </a:cubicBezTo>
                  <a:cubicBezTo>
                    <a:pt x="88" y="90"/>
                    <a:pt x="90" y="89"/>
                    <a:pt x="92" y="89"/>
                  </a:cubicBezTo>
                  <a:cubicBezTo>
                    <a:pt x="94" y="89"/>
                    <a:pt x="96" y="90"/>
                    <a:pt x="96" y="93"/>
                  </a:cubicBezTo>
                  <a:cubicBezTo>
                    <a:pt x="96" y="98"/>
                    <a:pt x="96" y="98"/>
                    <a:pt x="96" y="98"/>
                  </a:cubicBezTo>
                  <a:cubicBezTo>
                    <a:pt x="110" y="96"/>
                    <a:pt x="121" y="85"/>
                    <a:pt x="123" y="72"/>
                  </a:cubicBezTo>
                  <a:cubicBezTo>
                    <a:pt x="117" y="72"/>
                    <a:pt x="117" y="72"/>
                    <a:pt x="117" y="72"/>
                  </a:cubicBezTo>
                  <a:cubicBezTo>
                    <a:pt x="115" y="72"/>
                    <a:pt x="113" y="70"/>
                    <a:pt x="113" y="68"/>
                  </a:cubicBezTo>
                  <a:cubicBezTo>
                    <a:pt x="113" y="65"/>
                    <a:pt x="115" y="63"/>
                    <a:pt x="117" y="63"/>
                  </a:cubicBezTo>
                  <a:cubicBezTo>
                    <a:pt x="123" y="63"/>
                    <a:pt x="123" y="63"/>
                    <a:pt x="123" y="63"/>
                  </a:cubicBezTo>
                  <a:cubicBezTo>
                    <a:pt x="121" y="50"/>
                    <a:pt x="110" y="39"/>
                    <a:pt x="96" y="37"/>
                  </a:cubicBezTo>
                  <a:close/>
                  <a:moveTo>
                    <a:pt x="157" y="102"/>
                  </a:moveTo>
                  <a:cubicBezTo>
                    <a:pt x="157" y="102"/>
                    <a:pt x="157" y="102"/>
                    <a:pt x="157" y="102"/>
                  </a:cubicBezTo>
                  <a:cubicBezTo>
                    <a:pt x="161" y="102"/>
                    <a:pt x="164" y="105"/>
                    <a:pt x="164" y="109"/>
                  </a:cubicBezTo>
                  <a:cubicBezTo>
                    <a:pt x="164" y="113"/>
                    <a:pt x="161" y="116"/>
                    <a:pt x="157" y="116"/>
                  </a:cubicBezTo>
                  <a:cubicBezTo>
                    <a:pt x="153" y="116"/>
                    <a:pt x="150" y="113"/>
                    <a:pt x="150" y="109"/>
                  </a:cubicBezTo>
                  <a:cubicBezTo>
                    <a:pt x="150" y="105"/>
                    <a:pt x="153" y="102"/>
                    <a:pt x="157" y="102"/>
                  </a:cubicBezTo>
                  <a:close/>
                  <a:moveTo>
                    <a:pt x="170" y="14"/>
                  </a:moveTo>
                  <a:cubicBezTo>
                    <a:pt x="170" y="14"/>
                    <a:pt x="170" y="14"/>
                    <a:pt x="170" y="14"/>
                  </a:cubicBezTo>
                  <a:cubicBezTo>
                    <a:pt x="15" y="14"/>
                    <a:pt x="15" y="14"/>
                    <a:pt x="15" y="14"/>
                  </a:cubicBezTo>
                  <a:cubicBezTo>
                    <a:pt x="15" y="50"/>
                    <a:pt x="15" y="86"/>
                    <a:pt x="15" y="121"/>
                  </a:cubicBezTo>
                  <a:cubicBezTo>
                    <a:pt x="66" y="121"/>
                    <a:pt x="118" y="121"/>
                    <a:pt x="170" y="121"/>
                  </a:cubicBezTo>
                  <a:cubicBezTo>
                    <a:pt x="170" y="86"/>
                    <a:pt x="170" y="50"/>
                    <a:pt x="170" y="14"/>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latin typeface="Arial" panose="020B0604020202020204" pitchFamily="34" charset="0"/>
                <a:ea typeface="思源黑体 CN Regular" panose="020B0500000000000000" pitchFamily="34" charset="-122"/>
                <a:sym typeface="Arial" panose="020B0604020202020204" pitchFamily="34" charset="0"/>
              </a:endParaRPr>
            </a:p>
          </p:txBody>
        </p:sp>
        <p:sp>
          <p:nvSpPr>
            <p:cNvPr id="52" name="Freeform 170"/>
            <p:cNvSpPr>
              <a:spLocks noEditPoints="1"/>
            </p:cNvSpPr>
            <p:nvPr/>
          </p:nvSpPr>
          <p:spPr bwMode="auto">
            <a:xfrm>
              <a:off x="9355" y="5164"/>
              <a:ext cx="519" cy="434"/>
            </a:xfrm>
            <a:custGeom>
              <a:avLst/>
              <a:gdLst>
                <a:gd name="T0" fmla="*/ 7 w 183"/>
                <a:gd name="T1" fmla="*/ 0 h 153"/>
                <a:gd name="T2" fmla="*/ 7 w 183"/>
                <a:gd name="T3" fmla="*/ 0 h 153"/>
                <a:gd name="T4" fmla="*/ 176 w 183"/>
                <a:gd name="T5" fmla="*/ 0 h 153"/>
                <a:gd name="T6" fmla="*/ 183 w 183"/>
                <a:gd name="T7" fmla="*/ 7 h 153"/>
                <a:gd name="T8" fmla="*/ 183 w 183"/>
                <a:gd name="T9" fmla="*/ 7 h 153"/>
                <a:gd name="T10" fmla="*/ 183 w 183"/>
                <a:gd name="T11" fmla="*/ 129 h 153"/>
                <a:gd name="T12" fmla="*/ 176 w 183"/>
                <a:gd name="T13" fmla="*/ 136 h 153"/>
                <a:gd name="T14" fmla="*/ 176 w 183"/>
                <a:gd name="T15" fmla="*/ 136 h 153"/>
                <a:gd name="T16" fmla="*/ 98 w 183"/>
                <a:gd name="T17" fmla="*/ 136 h 153"/>
                <a:gd name="T18" fmla="*/ 98 w 183"/>
                <a:gd name="T19" fmla="*/ 144 h 153"/>
                <a:gd name="T20" fmla="*/ 98 w 183"/>
                <a:gd name="T21" fmla="*/ 145 h 153"/>
                <a:gd name="T22" fmla="*/ 138 w 183"/>
                <a:gd name="T23" fmla="*/ 145 h 153"/>
                <a:gd name="T24" fmla="*/ 142 w 183"/>
                <a:gd name="T25" fmla="*/ 149 h 153"/>
                <a:gd name="T26" fmla="*/ 138 w 183"/>
                <a:gd name="T27" fmla="*/ 153 h 153"/>
                <a:gd name="T28" fmla="*/ 45 w 183"/>
                <a:gd name="T29" fmla="*/ 153 h 153"/>
                <a:gd name="T30" fmla="*/ 41 w 183"/>
                <a:gd name="T31" fmla="*/ 149 h 153"/>
                <a:gd name="T32" fmla="*/ 45 w 183"/>
                <a:gd name="T33" fmla="*/ 145 h 153"/>
                <a:gd name="T34" fmla="*/ 84 w 183"/>
                <a:gd name="T35" fmla="*/ 145 h 153"/>
                <a:gd name="T36" fmla="*/ 84 w 183"/>
                <a:gd name="T37" fmla="*/ 144 h 153"/>
                <a:gd name="T38" fmla="*/ 84 w 183"/>
                <a:gd name="T39" fmla="*/ 136 h 153"/>
                <a:gd name="T40" fmla="*/ 7 w 183"/>
                <a:gd name="T41" fmla="*/ 136 h 153"/>
                <a:gd name="T42" fmla="*/ 0 w 183"/>
                <a:gd name="T43" fmla="*/ 129 h 153"/>
                <a:gd name="T44" fmla="*/ 0 w 183"/>
                <a:gd name="T45" fmla="*/ 129 h 153"/>
                <a:gd name="T46" fmla="*/ 0 w 183"/>
                <a:gd name="T47" fmla="*/ 7 h 153"/>
                <a:gd name="T48" fmla="*/ 7 w 183"/>
                <a:gd name="T49" fmla="*/ 0 h 153"/>
                <a:gd name="T50" fmla="*/ 156 w 183"/>
                <a:gd name="T51" fmla="*/ 102 h 153"/>
                <a:gd name="T52" fmla="*/ 156 w 183"/>
                <a:gd name="T53" fmla="*/ 102 h 153"/>
                <a:gd name="T54" fmla="*/ 163 w 183"/>
                <a:gd name="T55" fmla="*/ 109 h 153"/>
                <a:gd name="T56" fmla="*/ 156 w 183"/>
                <a:gd name="T57" fmla="*/ 116 h 153"/>
                <a:gd name="T58" fmla="*/ 149 w 183"/>
                <a:gd name="T59" fmla="*/ 109 h 153"/>
                <a:gd name="T60" fmla="*/ 156 w 183"/>
                <a:gd name="T61" fmla="*/ 102 h 153"/>
                <a:gd name="T62" fmla="*/ 169 w 183"/>
                <a:gd name="T63" fmla="*/ 14 h 153"/>
                <a:gd name="T64" fmla="*/ 169 w 183"/>
                <a:gd name="T65" fmla="*/ 14 h 153"/>
                <a:gd name="T66" fmla="*/ 14 w 183"/>
                <a:gd name="T67" fmla="*/ 14 h 153"/>
                <a:gd name="T68" fmla="*/ 14 w 183"/>
                <a:gd name="T69" fmla="*/ 122 h 153"/>
                <a:gd name="T70" fmla="*/ 169 w 183"/>
                <a:gd name="T71" fmla="*/ 122 h 153"/>
                <a:gd name="T72" fmla="*/ 169 w 183"/>
                <a:gd name="T73" fmla="*/ 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153">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9"/>
                    <a:pt x="183" y="129"/>
                    <a:pt x="183" y="129"/>
                  </a:cubicBezTo>
                  <a:cubicBezTo>
                    <a:pt x="183" y="133"/>
                    <a:pt x="180" y="136"/>
                    <a:pt x="176" y="136"/>
                  </a:cubicBezTo>
                  <a:cubicBezTo>
                    <a:pt x="176" y="136"/>
                    <a:pt x="176" y="136"/>
                    <a:pt x="176" y="136"/>
                  </a:cubicBezTo>
                  <a:cubicBezTo>
                    <a:pt x="98" y="136"/>
                    <a:pt x="98" y="136"/>
                    <a:pt x="98" y="136"/>
                  </a:cubicBezTo>
                  <a:cubicBezTo>
                    <a:pt x="98" y="144"/>
                    <a:pt x="98" y="144"/>
                    <a:pt x="98" y="144"/>
                  </a:cubicBezTo>
                  <a:cubicBezTo>
                    <a:pt x="98" y="145"/>
                    <a:pt x="98" y="145"/>
                    <a:pt x="98" y="145"/>
                  </a:cubicBezTo>
                  <a:cubicBezTo>
                    <a:pt x="138" y="145"/>
                    <a:pt x="138" y="145"/>
                    <a:pt x="138" y="145"/>
                  </a:cubicBezTo>
                  <a:cubicBezTo>
                    <a:pt x="140" y="145"/>
                    <a:pt x="142" y="146"/>
                    <a:pt x="142" y="149"/>
                  </a:cubicBezTo>
                  <a:cubicBezTo>
                    <a:pt x="142" y="151"/>
                    <a:pt x="140" y="153"/>
                    <a:pt x="138" y="153"/>
                  </a:cubicBezTo>
                  <a:cubicBezTo>
                    <a:pt x="45" y="153"/>
                    <a:pt x="45" y="153"/>
                    <a:pt x="45" y="153"/>
                  </a:cubicBezTo>
                  <a:cubicBezTo>
                    <a:pt x="43" y="153"/>
                    <a:pt x="41" y="151"/>
                    <a:pt x="41" y="149"/>
                  </a:cubicBezTo>
                  <a:cubicBezTo>
                    <a:pt x="41" y="146"/>
                    <a:pt x="43" y="145"/>
                    <a:pt x="45" y="145"/>
                  </a:cubicBezTo>
                  <a:cubicBezTo>
                    <a:pt x="84" y="145"/>
                    <a:pt x="84" y="145"/>
                    <a:pt x="84" y="145"/>
                  </a:cubicBezTo>
                  <a:cubicBezTo>
                    <a:pt x="84" y="144"/>
                    <a:pt x="84" y="144"/>
                    <a:pt x="84" y="144"/>
                  </a:cubicBezTo>
                  <a:cubicBezTo>
                    <a:pt x="84" y="136"/>
                    <a:pt x="84" y="136"/>
                    <a:pt x="84" y="136"/>
                  </a:cubicBezTo>
                  <a:cubicBezTo>
                    <a:pt x="7" y="136"/>
                    <a:pt x="7" y="136"/>
                    <a:pt x="7" y="136"/>
                  </a:cubicBezTo>
                  <a:cubicBezTo>
                    <a:pt x="3" y="136"/>
                    <a:pt x="0" y="133"/>
                    <a:pt x="0" y="129"/>
                  </a:cubicBezTo>
                  <a:cubicBezTo>
                    <a:pt x="0" y="129"/>
                    <a:pt x="0" y="129"/>
                    <a:pt x="0" y="129"/>
                  </a:cubicBezTo>
                  <a:cubicBezTo>
                    <a:pt x="0" y="7"/>
                    <a:pt x="0" y="7"/>
                    <a:pt x="0" y="7"/>
                  </a:cubicBezTo>
                  <a:cubicBezTo>
                    <a:pt x="0" y="3"/>
                    <a:pt x="3" y="0"/>
                    <a:pt x="7" y="0"/>
                  </a:cubicBezTo>
                  <a:close/>
                  <a:moveTo>
                    <a:pt x="156" y="102"/>
                  </a:moveTo>
                  <a:cubicBezTo>
                    <a:pt x="156" y="102"/>
                    <a:pt x="156" y="102"/>
                    <a:pt x="156" y="102"/>
                  </a:cubicBezTo>
                  <a:cubicBezTo>
                    <a:pt x="160" y="102"/>
                    <a:pt x="163" y="105"/>
                    <a:pt x="163" y="109"/>
                  </a:cubicBezTo>
                  <a:cubicBezTo>
                    <a:pt x="163" y="113"/>
                    <a:pt x="160" y="116"/>
                    <a:pt x="156" y="116"/>
                  </a:cubicBezTo>
                  <a:cubicBezTo>
                    <a:pt x="152" y="116"/>
                    <a:pt x="149" y="113"/>
                    <a:pt x="149" y="109"/>
                  </a:cubicBezTo>
                  <a:cubicBezTo>
                    <a:pt x="149" y="105"/>
                    <a:pt x="152" y="102"/>
                    <a:pt x="156" y="102"/>
                  </a:cubicBezTo>
                  <a:close/>
                  <a:moveTo>
                    <a:pt x="169" y="14"/>
                  </a:moveTo>
                  <a:cubicBezTo>
                    <a:pt x="169" y="14"/>
                    <a:pt x="169" y="14"/>
                    <a:pt x="169" y="14"/>
                  </a:cubicBezTo>
                  <a:cubicBezTo>
                    <a:pt x="14" y="14"/>
                    <a:pt x="14" y="14"/>
                    <a:pt x="14" y="14"/>
                  </a:cubicBezTo>
                  <a:cubicBezTo>
                    <a:pt x="14" y="50"/>
                    <a:pt x="14" y="86"/>
                    <a:pt x="14" y="122"/>
                  </a:cubicBezTo>
                  <a:cubicBezTo>
                    <a:pt x="65" y="122"/>
                    <a:pt x="117" y="122"/>
                    <a:pt x="169" y="122"/>
                  </a:cubicBezTo>
                  <a:cubicBezTo>
                    <a:pt x="169" y="86"/>
                    <a:pt x="169" y="50"/>
                    <a:pt x="169" y="14"/>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3" name="Freeform 171"/>
            <p:cNvSpPr>
              <a:spLocks noEditPoints="1"/>
            </p:cNvSpPr>
            <p:nvPr/>
          </p:nvSpPr>
          <p:spPr bwMode="auto">
            <a:xfrm>
              <a:off x="9398" y="3251"/>
              <a:ext cx="527" cy="441"/>
            </a:xfrm>
            <a:custGeom>
              <a:avLst/>
              <a:gdLst>
                <a:gd name="T0" fmla="*/ 7 w 183"/>
                <a:gd name="T1" fmla="*/ 0 h 152"/>
                <a:gd name="T2" fmla="*/ 7 w 183"/>
                <a:gd name="T3" fmla="*/ 0 h 152"/>
                <a:gd name="T4" fmla="*/ 176 w 183"/>
                <a:gd name="T5" fmla="*/ 0 h 152"/>
                <a:gd name="T6" fmla="*/ 183 w 183"/>
                <a:gd name="T7" fmla="*/ 7 h 152"/>
                <a:gd name="T8" fmla="*/ 183 w 183"/>
                <a:gd name="T9" fmla="*/ 7 h 152"/>
                <a:gd name="T10" fmla="*/ 183 w 183"/>
                <a:gd name="T11" fmla="*/ 129 h 152"/>
                <a:gd name="T12" fmla="*/ 176 w 183"/>
                <a:gd name="T13" fmla="*/ 136 h 152"/>
                <a:gd name="T14" fmla="*/ 176 w 183"/>
                <a:gd name="T15" fmla="*/ 136 h 152"/>
                <a:gd name="T16" fmla="*/ 99 w 183"/>
                <a:gd name="T17" fmla="*/ 136 h 152"/>
                <a:gd name="T18" fmla="*/ 99 w 183"/>
                <a:gd name="T19" fmla="*/ 143 h 152"/>
                <a:gd name="T20" fmla="*/ 99 w 183"/>
                <a:gd name="T21" fmla="*/ 144 h 152"/>
                <a:gd name="T22" fmla="*/ 138 w 183"/>
                <a:gd name="T23" fmla="*/ 144 h 152"/>
                <a:gd name="T24" fmla="*/ 142 w 183"/>
                <a:gd name="T25" fmla="*/ 148 h 152"/>
                <a:gd name="T26" fmla="*/ 138 w 183"/>
                <a:gd name="T27" fmla="*/ 152 h 152"/>
                <a:gd name="T28" fmla="*/ 45 w 183"/>
                <a:gd name="T29" fmla="*/ 152 h 152"/>
                <a:gd name="T30" fmla="*/ 41 w 183"/>
                <a:gd name="T31" fmla="*/ 148 h 152"/>
                <a:gd name="T32" fmla="*/ 45 w 183"/>
                <a:gd name="T33" fmla="*/ 144 h 152"/>
                <a:gd name="T34" fmla="*/ 85 w 183"/>
                <a:gd name="T35" fmla="*/ 144 h 152"/>
                <a:gd name="T36" fmla="*/ 85 w 183"/>
                <a:gd name="T37" fmla="*/ 143 h 152"/>
                <a:gd name="T38" fmla="*/ 85 w 183"/>
                <a:gd name="T39" fmla="*/ 136 h 152"/>
                <a:gd name="T40" fmla="*/ 7 w 183"/>
                <a:gd name="T41" fmla="*/ 136 h 152"/>
                <a:gd name="T42" fmla="*/ 0 w 183"/>
                <a:gd name="T43" fmla="*/ 129 h 152"/>
                <a:gd name="T44" fmla="*/ 0 w 183"/>
                <a:gd name="T45" fmla="*/ 128 h 152"/>
                <a:gd name="T46" fmla="*/ 0 w 183"/>
                <a:gd name="T47" fmla="*/ 7 h 152"/>
                <a:gd name="T48" fmla="*/ 7 w 183"/>
                <a:gd name="T49" fmla="*/ 0 h 152"/>
                <a:gd name="T50" fmla="*/ 157 w 183"/>
                <a:gd name="T51" fmla="*/ 102 h 152"/>
                <a:gd name="T52" fmla="*/ 157 w 183"/>
                <a:gd name="T53" fmla="*/ 102 h 152"/>
                <a:gd name="T54" fmla="*/ 150 w 183"/>
                <a:gd name="T55" fmla="*/ 109 h 152"/>
                <a:gd name="T56" fmla="*/ 157 w 183"/>
                <a:gd name="T57" fmla="*/ 116 h 152"/>
                <a:gd name="T58" fmla="*/ 164 w 183"/>
                <a:gd name="T59" fmla="*/ 109 h 152"/>
                <a:gd name="T60" fmla="*/ 157 w 183"/>
                <a:gd name="T61" fmla="*/ 102 h 152"/>
                <a:gd name="T62" fmla="*/ 169 w 183"/>
                <a:gd name="T63" fmla="*/ 14 h 152"/>
                <a:gd name="T64" fmla="*/ 169 w 183"/>
                <a:gd name="T65" fmla="*/ 14 h 152"/>
                <a:gd name="T66" fmla="*/ 14 w 183"/>
                <a:gd name="T67" fmla="*/ 14 h 152"/>
                <a:gd name="T68" fmla="*/ 14 w 183"/>
                <a:gd name="T69" fmla="*/ 121 h 152"/>
                <a:gd name="T70" fmla="*/ 169 w 183"/>
                <a:gd name="T71" fmla="*/ 121 h 152"/>
                <a:gd name="T72" fmla="*/ 169 w 183"/>
                <a:gd name="T73" fmla="*/ 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9"/>
                    <a:pt x="183" y="129"/>
                    <a:pt x="183" y="129"/>
                  </a:cubicBezTo>
                  <a:cubicBezTo>
                    <a:pt x="183" y="132"/>
                    <a:pt x="180" y="136"/>
                    <a:pt x="176" y="136"/>
                  </a:cubicBezTo>
                  <a:cubicBezTo>
                    <a:pt x="176" y="136"/>
                    <a:pt x="176" y="136"/>
                    <a:pt x="176" y="136"/>
                  </a:cubicBezTo>
                  <a:cubicBezTo>
                    <a:pt x="99" y="136"/>
                    <a:pt x="99" y="136"/>
                    <a:pt x="99" y="136"/>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1"/>
                    <a:pt x="140" y="152"/>
                    <a:pt x="138" y="152"/>
                  </a:cubicBezTo>
                  <a:cubicBezTo>
                    <a:pt x="45" y="152"/>
                    <a:pt x="45" y="152"/>
                    <a:pt x="45" y="152"/>
                  </a:cubicBezTo>
                  <a:cubicBezTo>
                    <a:pt x="43" y="152"/>
                    <a:pt x="41" y="151"/>
                    <a:pt x="41" y="148"/>
                  </a:cubicBezTo>
                  <a:cubicBezTo>
                    <a:pt x="41" y="146"/>
                    <a:pt x="43" y="144"/>
                    <a:pt x="45" y="144"/>
                  </a:cubicBezTo>
                  <a:cubicBezTo>
                    <a:pt x="85" y="144"/>
                    <a:pt x="85" y="144"/>
                    <a:pt x="85" y="144"/>
                  </a:cubicBezTo>
                  <a:cubicBezTo>
                    <a:pt x="85" y="143"/>
                    <a:pt x="85" y="143"/>
                    <a:pt x="85" y="143"/>
                  </a:cubicBezTo>
                  <a:cubicBezTo>
                    <a:pt x="85" y="136"/>
                    <a:pt x="85" y="136"/>
                    <a:pt x="85" y="136"/>
                  </a:cubicBezTo>
                  <a:cubicBezTo>
                    <a:pt x="7" y="136"/>
                    <a:pt x="7" y="136"/>
                    <a:pt x="7" y="136"/>
                  </a:cubicBezTo>
                  <a:cubicBezTo>
                    <a:pt x="3" y="136"/>
                    <a:pt x="0" y="132"/>
                    <a:pt x="0" y="129"/>
                  </a:cubicBezTo>
                  <a:cubicBezTo>
                    <a:pt x="0" y="128"/>
                    <a:pt x="0" y="128"/>
                    <a:pt x="0" y="128"/>
                  </a:cubicBezTo>
                  <a:cubicBezTo>
                    <a:pt x="0" y="7"/>
                    <a:pt x="0" y="7"/>
                    <a:pt x="0" y="7"/>
                  </a:cubicBezTo>
                  <a:cubicBezTo>
                    <a:pt x="0" y="3"/>
                    <a:pt x="3" y="0"/>
                    <a:pt x="7" y="0"/>
                  </a:cubicBezTo>
                  <a:close/>
                  <a:moveTo>
                    <a:pt x="157" y="102"/>
                  </a:moveTo>
                  <a:cubicBezTo>
                    <a:pt x="157" y="102"/>
                    <a:pt x="157" y="102"/>
                    <a:pt x="157" y="102"/>
                  </a:cubicBezTo>
                  <a:cubicBezTo>
                    <a:pt x="153" y="102"/>
                    <a:pt x="150" y="105"/>
                    <a:pt x="150" y="109"/>
                  </a:cubicBezTo>
                  <a:cubicBezTo>
                    <a:pt x="150" y="113"/>
                    <a:pt x="153" y="116"/>
                    <a:pt x="157" y="116"/>
                  </a:cubicBezTo>
                  <a:cubicBezTo>
                    <a:pt x="160" y="116"/>
                    <a:pt x="164" y="113"/>
                    <a:pt x="164" y="109"/>
                  </a:cubicBezTo>
                  <a:cubicBezTo>
                    <a:pt x="164" y="105"/>
                    <a:pt x="160" y="102"/>
                    <a:pt x="157" y="102"/>
                  </a:cubicBezTo>
                  <a:close/>
                  <a:moveTo>
                    <a:pt x="169" y="14"/>
                  </a:moveTo>
                  <a:cubicBezTo>
                    <a:pt x="169" y="14"/>
                    <a:pt x="169" y="14"/>
                    <a:pt x="169" y="14"/>
                  </a:cubicBezTo>
                  <a:cubicBezTo>
                    <a:pt x="14" y="14"/>
                    <a:pt x="14" y="14"/>
                    <a:pt x="14" y="14"/>
                  </a:cubicBezTo>
                  <a:cubicBezTo>
                    <a:pt x="14" y="50"/>
                    <a:pt x="14" y="86"/>
                    <a:pt x="14" y="121"/>
                  </a:cubicBezTo>
                  <a:cubicBezTo>
                    <a:pt x="66" y="121"/>
                    <a:pt x="117" y="121"/>
                    <a:pt x="169" y="121"/>
                  </a:cubicBezTo>
                  <a:cubicBezTo>
                    <a:pt x="169" y="86"/>
                    <a:pt x="169" y="50"/>
                    <a:pt x="169" y="14"/>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4" name="Freeform 175"/>
            <p:cNvSpPr>
              <a:spLocks noEditPoints="1"/>
            </p:cNvSpPr>
            <p:nvPr/>
          </p:nvSpPr>
          <p:spPr bwMode="auto">
            <a:xfrm>
              <a:off x="11904" y="5184"/>
              <a:ext cx="531" cy="512"/>
            </a:xfrm>
            <a:custGeom>
              <a:avLst/>
              <a:gdLst>
                <a:gd name="T0" fmla="*/ 150 w 183"/>
                <a:gd name="T1" fmla="*/ 0 h 177"/>
                <a:gd name="T2" fmla="*/ 183 w 183"/>
                <a:gd name="T3" fmla="*/ 33 h 177"/>
                <a:gd name="T4" fmla="*/ 173 w 183"/>
                <a:gd name="T5" fmla="*/ 130 h 177"/>
                <a:gd name="T6" fmla="*/ 33 w 183"/>
                <a:gd name="T7" fmla="*/ 140 h 177"/>
                <a:gd name="T8" fmla="*/ 0 w 183"/>
                <a:gd name="T9" fmla="*/ 107 h 177"/>
                <a:gd name="T10" fmla="*/ 9 w 183"/>
                <a:gd name="T11" fmla="*/ 9 h 177"/>
                <a:gd name="T12" fmla="*/ 124 w 183"/>
                <a:gd name="T13" fmla="*/ 74 h 177"/>
                <a:gd name="T14" fmla="*/ 94 w 183"/>
                <a:gd name="T15" fmla="*/ 91 h 177"/>
                <a:gd name="T16" fmla="*/ 63 w 183"/>
                <a:gd name="T17" fmla="*/ 109 h 177"/>
                <a:gd name="T18" fmla="*/ 56 w 183"/>
                <a:gd name="T19" fmla="*/ 105 h 177"/>
                <a:gd name="T20" fmla="*/ 56 w 183"/>
                <a:gd name="T21" fmla="*/ 34 h 177"/>
                <a:gd name="T22" fmla="*/ 63 w 183"/>
                <a:gd name="T23" fmla="*/ 31 h 177"/>
                <a:gd name="T24" fmla="*/ 94 w 183"/>
                <a:gd name="T25" fmla="*/ 49 h 177"/>
                <a:gd name="T26" fmla="*/ 126 w 183"/>
                <a:gd name="T27" fmla="*/ 72 h 177"/>
                <a:gd name="T28" fmla="*/ 89 w 183"/>
                <a:gd name="T29" fmla="*/ 84 h 177"/>
                <a:gd name="T30" fmla="*/ 114 w 183"/>
                <a:gd name="T31" fmla="*/ 70 h 177"/>
                <a:gd name="T32" fmla="*/ 89 w 183"/>
                <a:gd name="T33" fmla="*/ 56 h 177"/>
                <a:gd name="T34" fmla="*/ 65 w 183"/>
                <a:gd name="T35" fmla="*/ 70 h 177"/>
                <a:gd name="T36" fmla="*/ 89 w 183"/>
                <a:gd name="T37" fmla="*/ 84 h 177"/>
                <a:gd name="T38" fmla="*/ 59 w 183"/>
                <a:gd name="T39" fmla="*/ 146 h 177"/>
                <a:gd name="T40" fmla="*/ 70 w 183"/>
                <a:gd name="T41" fmla="*/ 151 h 177"/>
                <a:gd name="T42" fmla="*/ 74 w 183"/>
                <a:gd name="T43" fmla="*/ 157 h 177"/>
                <a:gd name="T44" fmla="*/ 176 w 183"/>
                <a:gd name="T45" fmla="*/ 157 h 177"/>
                <a:gd name="T46" fmla="*/ 176 w 183"/>
                <a:gd name="T47" fmla="*/ 166 h 177"/>
                <a:gd name="T48" fmla="*/ 74 w 183"/>
                <a:gd name="T49" fmla="*/ 166 h 177"/>
                <a:gd name="T50" fmla="*/ 70 w 183"/>
                <a:gd name="T51" fmla="*/ 173 h 177"/>
                <a:gd name="T52" fmla="*/ 48 w 183"/>
                <a:gd name="T53" fmla="*/ 173 h 177"/>
                <a:gd name="T54" fmla="*/ 44 w 183"/>
                <a:gd name="T55" fmla="*/ 166 h 177"/>
                <a:gd name="T56" fmla="*/ 3 w 183"/>
                <a:gd name="T57" fmla="*/ 162 h 177"/>
                <a:gd name="T58" fmla="*/ 44 w 183"/>
                <a:gd name="T59" fmla="*/ 157 h 177"/>
                <a:gd name="T60" fmla="*/ 48 w 183"/>
                <a:gd name="T61" fmla="*/ 151 h 177"/>
                <a:gd name="T62" fmla="*/ 64 w 183"/>
                <a:gd name="T63" fmla="*/ 157 h 177"/>
                <a:gd name="T64" fmla="*/ 59 w 183"/>
                <a:gd name="T65" fmla="*/ 154 h 177"/>
                <a:gd name="T66" fmla="*/ 54 w 183"/>
                <a:gd name="T67" fmla="*/ 157 h 177"/>
                <a:gd name="T68" fmla="*/ 54 w 183"/>
                <a:gd name="T69" fmla="*/ 167 h 177"/>
                <a:gd name="T70" fmla="*/ 64 w 183"/>
                <a:gd name="T71" fmla="*/ 167 h 177"/>
                <a:gd name="T72" fmla="*/ 64 w 183"/>
                <a:gd name="T73" fmla="*/ 157 h 177"/>
                <a:gd name="T74" fmla="*/ 150 w 183"/>
                <a:gd name="T75" fmla="*/ 14 h 177"/>
                <a:gd name="T76" fmla="*/ 33 w 183"/>
                <a:gd name="T77" fmla="*/ 14 h 177"/>
                <a:gd name="T78" fmla="*/ 14 w 183"/>
                <a:gd name="T79" fmla="*/ 33 h 177"/>
                <a:gd name="T80" fmla="*/ 19 w 183"/>
                <a:gd name="T81" fmla="*/ 120 h 177"/>
                <a:gd name="T82" fmla="*/ 150 w 183"/>
                <a:gd name="T83" fmla="*/ 126 h 177"/>
                <a:gd name="T84" fmla="*/ 169 w 183"/>
                <a:gd name="T85" fmla="*/ 107 h 177"/>
                <a:gd name="T86" fmla="*/ 163 w 183"/>
                <a:gd name="T87" fmla="*/ 1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177">
                  <a:moveTo>
                    <a:pt x="33" y="0"/>
                  </a:moveTo>
                  <a:cubicBezTo>
                    <a:pt x="150" y="0"/>
                    <a:pt x="150" y="0"/>
                    <a:pt x="150" y="0"/>
                  </a:cubicBezTo>
                  <a:cubicBezTo>
                    <a:pt x="159" y="0"/>
                    <a:pt x="168" y="3"/>
                    <a:pt x="173" y="9"/>
                  </a:cubicBezTo>
                  <a:cubicBezTo>
                    <a:pt x="179" y="15"/>
                    <a:pt x="183" y="24"/>
                    <a:pt x="183" y="33"/>
                  </a:cubicBezTo>
                  <a:cubicBezTo>
                    <a:pt x="183" y="107"/>
                    <a:pt x="183" y="107"/>
                    <a:pt x="183" y="107"/>
                  </a:cubicBezTo>
                  <a:cubicBezTo>
                    <a:pt x="183" y="116"/>
                    <a:pt x="179" y="124"/>
                    <a:pt x="173" y="130"/>
                  </a:cubicBezTo>
                  <a:cubicBezTo>
                    <a:pt x="168" y="136"/>
                    <a:pt x="159" y="140"/>
                    <a:pt x="150" y="140"/>
                  </a:cubicBezTo>
                  <a:cubicBezTo>
                    <a:pt x="33" y="140"/>
                    <a:pt x="33" y="140"/>
                    <a:pt x="33" y="140"/>
                  </a:cubicBezTo>
                  <a:cubicBezTo>
                    <a:pt x="24" y="140"/>
                    <a:pt x="15" y="136"/>
                    <a:pt x="9" y="130"/>
                  </a:cubicBezTo>
                  <a:cubicBezTo>
                    <a:pt x="3" y="124"/>
                    <a:pt x="0" y="116"/>
                    <a:pt x="0" y="107"/>
                  </a:cubicBezTo>
                  <a:cubicBezTo>
                    <a:pt x="0" y="33"/>
                    <a:pt x="0" y="33"/>
                    <a:pt x="0" y="33"/>
                  </a:cubicBezTo>
                  <a:cubicBezTo>
                    <a:pt x="0" y="24"/>
                    <a:pt x="3" y="15"/>
                    <a:pt x="9" y="9"/>
                  </a:cubicBezTo>
                  <a:cubicBezTo>
                    <a:pt x="15" y="3"/>
                    <a:pt x="24" y="0"/>
                    <a:pt x="33" y="0"/>
                  </a:cubicBezTo>
                  <a:close/>
                  <a:moveTo>
                    <a:pt x="124" y="74"/>
                  </a:moveTo>
                  <a:cubicBezTo>
                    <a:pt x="124" y="74"/>
                    <a:pt x="124" y="74"/>
                    <a:pt x="124" y="74"/>
                  </a:cubicBezTo>
                  <a:cubicBezTo>
                    <a:pt x="94" y="91"/>
                    <a:pt x="94" y="91"/>
                    <a:pt x="94" y="91"/>
                  </a:cubicBezTo>
                  <a:cubicBezTo>
                    <a:pt x="94" y="91"/>
                    <a:pt x="94" y="91"/>
                    <a:pt x="94" y="91"/>
                  </a:cubicBezTo>
                  <a:cubicBezTo>
                    <a:pt x="63" y="109"/>
                    <a:pt x="63" y="109"/>
                    <a:pt x="63" y="109"/>
                  </a:cubicBezTo>
                  <a:cubicBezTo>
                    <a:pt x="61" y="110"/>
                    <a:pt x="58" y="109"/>
                    <a:pt x="57" y="107"/>
                  </a:cubicBezTo>
                  <a:cubicBezTo>
                    <a:pt x="57" y="107"/>
                    <a:pt x="56" y="106"/>
                    <a:pt x="56" y="105"/>
                  </a:cubicBezTo>
                  <a:cubicBezTo>
                    <a:pt x="56" y="70"/>
                    <a:pt x="56" y="70"/>
                    <a:pt x="56" y="70"/>
                  </a:cubicBezTo>
                  <a:cubicBezTo>
                    <a:pt x="56" y="34"/>
                    <a:pt x="56" y="34"/>
                    <a:pt x="56" y="34"/>
                  </a:cubicBezTo>
                  <a:cubicBezTo>
                    <a:pt x="56" y="32"/>
                    <a:pt x="58" y="30"/>
                    <a:pt x="61" y="30"/>
                  </a:cubicBezTo>
                  <a:cubicBezTo>
                    <a:pt x="62" y="30"/>
                    <a:pt x="62" y="31"/>
                    <a:pt x="63" y="31"/>
                  </a:cubicBezTo>
                  <a:cubicBezTo>
                    <a:pt x="94" y="49"/>
                    <a:pt x="94" y="49"/>
                    <a:pt x="94" y="49"/>
                  </a:cubicBezTo>
                  <a:cubicBezTo>
                    <a:pt x="94" y="49"/>
                    <a:pt x="94" y="49"/>
                    <a:pt x="94" y="49"/>
                  </a:cubicBezTo>
                  <a:cubicBezTo>
                    <a:pt x="124" y="66"/>
                    <a:pt x="124" y="66"/>
                    <a:pt x="124" y="66"/>
                  </a:cubicBezTo>
                  <a:cubicBezTo>
                    <a:pt x="126" y="67"/>
                    <a:pt x="127" y="70"/>
                    <a:pt x="126" y="72"/>
                  </a:cubicBezTo>
                  <a:cubicBezTo>
                    <a:pt x="125" y="73"/>
                    <a:pt x="125" y="73"/>
                    <a:pt x="124" y="74"/>
                  </a:cubicBezTo>
                  <a:close/>
                  <a:moveTo>
                    <a:pt x="89" y="84"/>
                  </a:moveTo>
                  <a:cubicBezTo>
                    <a:pt x="89" y="84"/>
                    <a:pt x="89" y="84"/>
                    <a:pt x="89" y="84"/>
                  </a:cubicBezTo>
                  <a:cubicBezTo>
                    <a:pt x="114" y="70"/>
                    <a:pt x="114" y="70"/>
                    <a:pt x="114" y="70"/>
                  </a:cubicBezTo>
                  <a:cubicBezTo>
                    <a:pt x="90" y="56"/>
                    <a:pt x="90" y="56"/>
                    <a:pt x="90" y="56"/>
                  </a:cubicBezTo>
                  <a:cubicBezTo>
                    <a:pt x="89" y="56"/>
                    <a:pt x="89" y="56"/>
                    <a:pt x="89" y="56"/>
                  </a:cubicBezTo>
                  <a:cubicBezTo>
                    <a:pt x="65" y="42"/>
                    <a:pt x="65" y="42"/>
                    <a:pt x="65" y="42"/>
                  </a:cubicBezTo>
                  <a:cubicBezTo>
                    <a:pt x="65" y="70"/>
                    <a:pt x="65" y="70"/>
                    <a:pt x="65" y="70"/>
                  </a:cubicBezTo>
                  <a:cubicBezTo>
                    <a:pt x="65" y="98"/>
                    <a:pt x="65" y="98"/>
                    <a:pt x="65" y="98"/>
                  </a:cubicBezTo>
                  <a:cubicBezTo>
                    <a:pt x="89" y="84"/>
                    <a:pt x="89" y="84"/>
                    <a:pt x="89" y="84"/>
                  </a:cubicBezTo>
                  <a:cubicBezTo>
                    <a:pt x="89" y="84"/>
                    <a:pt x="89" y="84"/>
                    <a:pt x="89" y="84"/>
                  </a:cubicBezTo>
                  <a:close/>
                  <a:moveTo>
                    <a:pt x="59" y="146"/>
                  </a:moveTo>
                  <a:cubicBezTo>
                    <a:pt x="59" y="146"/>
                    <a:pt x="59" y="146"/>
                    <a:pt x="59" y="146"/>
                  </a:cubicBezTo>
                  <a:cubicBezTo>
                    <a:pt x="63" y="146"/>
                    <a:pt x="67" y="148"/>
                    <a:pt x="70" y="151"/>
                  </a:cubicBezTo>
                  <a:cubicBezTo>
                    <a:pt x="70" y="151"/>
                    <a:pt x="70" y="151"/>
                    <a:pt x="70" y="151"/>
                  </a:cubicBezTo>
                  <a:cubicBezTo>
                    <a:pt x="72" y="152"/>
                    <a:pt x="73" y="155"/>
                    <a:pt x="74" y="157"/>
                  </a:cubicBezTo>
                  <a:cubicBezTo>
                    <a:pt x="74" y="157"/>
                    <a:pt x="74" y="157"/>
                    <a:pt x="74" y="157"/>
                  </a:cubicBezTo>
                  <a:cubicBezTo>
                    <a:pt x="176" y="157"/>
                    <a:pt x="176" y="157"/>
                    <a:pt x="176" y="157"/>
                  </a:cubicBezTo>
                  <a:cubicBezTo>
                    <a:pt x="178" y="157"/>
                    <a:pt x="180" y="159"/>
                    <a:pt x="180" y="162"/>
                  </a:cubicBezTo>
                  <a:cubicBezTo>
                    <a:pt x="180" y="164"/>
                    <a:pt x="178" y="166"/>
                    <a:pt x="176" y="166"/>
                  </a:cubicBezTo>
                  <a:cubicBezTo>
                    <a:pt x="74" y="166"/>
                    <a:pt x="74" y="166"/>
                    <a:pt x="74" y="166"/>
                  </a:cubicBezTo>
                  <a:cubicBezTo>
                    <a:pt x="74" y="166"/>
                    <a:pt x="74" y="166"/>
                    <a:pt x="74" y="166"/>
                  </a:cubicBezTo>
                  <a:cubicBezTo>
                    <a:pt x="73" y="169"/>
                    <a:pt x="72" y="171"/>
                    <a:pt x="70" y="173"/>
                  </a:cubicBezTo>
                  <a:cubicBezTo>
                    <a:pt x="70" y="173"/>
                    <a:pt x="70" y="173"/>
                    <a:pt x="70" y="173"/>
                  </a:cubicBezTo>
                  <a:cubicBezTo>
                    <a:pt x="67" y="176"/>
                    <a:pt x="63" y="177"/>
                    <a:pt x="59" y="177"/>
                  </a:cubicBezTo>
                  <a:cubicBezTo>
                    <a:pt x="54" y="177"/>
                    <a:pt x="51" y="176"/>
                    <a:pt x="48" y="173"/>
                  </a:cubicBezTo>
                  <a:cubicBezTo>
                    <a:pt x="48" y="173"/>
                    <a:pt x="48" y="173"/>
                    <a:pt x="48" y="173"/>
                  </a:cubicBezTo>
                  <a:cubicBezTo>
                    <a:pt x="46" y="171"/>
                    <a:pt x="44" y="169"/>
                    <a:pt x="44" y="166"/>
                  </a:cubicBezTo>
                  <a:cubicBezTo>
                    <a:pt x="7" y="166"/>
                    <a:pt x="7" y="166"/>
                    <a:pt x="7" y="166"/>
                  </a:cubicBezTo>
                  <a:cubicBezTo>
                    <a:pt x="5" y="166"/>
                    <a:pt x="3" y="164"/>
                    <a:pt x="3" y="162"/>
                  </a:cubicBezTo>
                  <a:cubicBezTo>
                    <a:pt x="3" y="159"/>
                    <a:pt x="5" y="157"/>
                    <a:pt x="7" y="157"/>
                  </a:cubicBezTo>
                  <a:cubicBezTo>
                    <a:pt x="44" y="157"/>
                    <a:pt x="44" y="157"/>
                    <a:pt x="44" y="157"/>
                  </a:cubicBezTo>
                  <a:cubicBezTo>
                    <a:pt x="44" y="155"/>
                    <a:pt x="46" y="152"/>
                    <a:pt x="48" y="151"/>
                  </a:cubicBezTo>
                  <a:cubicBezTo>
                    <a:pt x="48" y="151"/>
                    <a:pt x="48" y="151"/>
                    <a:pt x="48" y="151"/>
                  </a:cubicBezTo>
                  <a:cubicBezTo>
                    <a:pt x="51" y="148"/>
                    <a:pt x="54" y="146"/>
                    <a:pt x="59" y="146"/>
                  </a:cubicBezTo>
                  <a:close/>
                  <a:moveTo>
                    <a:pt x="64" y="157"/>
                  </a:moveTo>
                  <a:cubicBezTo>
                    <a:pt x="64" y="157"/>
                    <a:pt x="64" y="157"/>
                    <a:pt x="64" y="157"/>
                  </a:cubicBezTo>
                  <a:cubicBezTo>
                    <a:pt x="63" y="155"/>
                    <a:pt x="61" y="154"/>
                    <a:pt x="59" y="154"/>
                  </a:cubicBezTo>
                  <a:cubicBezTo>
                    <a:pt x="57" y="154"/>
                    <a:pt x="55" y="155"/>
                    <a:pt x="54" y="157"/>
                  </a:cubicBezTo>
                  <a:cubicBezTo>
                    <a:pt x="54" y="157"/>
                    <a:pt x="54" y="157"/>
                    <a:pt x="54" y="157"/>
                  </a:cubicBezTo>
                  <a:cubicBezTo>
                    <a:pt x="52" y="158"/>
                    <a:pt x="52" y="160"/>
                    <a:pt x="52" y="162"/>
                  </a:cubicBezTo>
                  <a:cubicBezTo>
                    <a:pt x="52" y="164"/>
                    <a:pt x="52" y="166"/>
                    <a:pt x="54" y="167"/>
                  </a:cubicBezTo>
                  <a:cubicBezTo>
                    <a:pt x="55" y="168"/>
                    <a:pt x="57" y="169"/>
                    <a:pt x="59" y="169"/>
                  </a:cubicBezTo>
                  <a:cubicBezTo>
                    <a:pt x="61" y="169"/>
                    <a:pt x="63" y="168"/>
                    <a:pt x="64" y="167"/>
                  </a:cubicBezTo>
                  <a:cubicBezTo>
                    <a:pt x="65" y="166"/>
                    <a:pt x="66" y="164"/>
                    <a:pt x="66" y="162"/>
                  </a:cubicBezTo>
                  <a:cubicBezTo>
                    <a:pt x="66" y="160"/>
                    <a:pt x="65" y="158"/>
                    <a:pt x="64" y="157"/>
                  </a:cubicBezTo>
                  <a:cubicBezTo>
                    <a:pt x="64" y="157"/>
                    <a:pt x="64" y="157"/>
                    <a:pt x="64" y="157"/>
                  </a:cubicBezTo>
                  <a:close/>
                  <a:moveTo>
                    <a:pt x="150" y="14"/>
                  </a:moveTo>
                  <a:cubicBezTo>
                    <a:pt x="150" y="14"/>
                    <a:pt x="150" y="14"/>
                    <a:pt x="150" y="14"/>
                  </a:cubicBezTo>
                  <a:cubicBezTo>
                    <a:pt x="33" y="14"/>
                    <a:pt x="33" y="14"/>
                    <a:pt x="33" y="14"/>
                  </a:cubicBezTo>
                  <a:cubicBezTo>
                    <a:pt x="28" y="14"/>
                    <a:pt x="23" y="16"/>
                    <a:pt x="19" y="19"/>
                  </a:cubicBezTo>
                  <a:cubicBezTo>
                    <a:pt x="16" y="23"/>
                    <a:pt x="14" y="28"/>
                    <a:pt x="14" y="33"/>
                  </a:cubicBezTo>
                  <a:cubicBezTo>
                    <a:pt x="14" y="107"/>
                    <a:pt x="14" y="107"/>
                    <a:pt x="14" y="107"/>
                  </a:cubicBezTo>
                  <a:cubicBezTo>
                    <a:pt x="14" y="112"/>
                    <a:pt x="16" y="117"/>
                    <a:pt x="19" y="120"/>
                  </a:cubicBezTo>
                  <a:cubicBezTo>
                    <a:pt x="23" y="124"/>
                    <a:pt x="28" y="126"/>
                    <a:pt x="33" y="126"/>
                  </a:cubicBezTo>
                  <a:cubicBezTo>
                    <a:pt x="150" y="126"/>
                    <a:pt x="150" y="126"/>
                    <a:pt x="150" y="126"/>
                  </a:cubicBezTo>
                  <a:cubicBezTo>
                    <a:pt x="155" y="126"/>
                    <a:pt x="160" y="124"/>
                    <a:pt x="163" y="120"/>
                  </a:cubicBezTo>
                  <a:cubicBezTo>
                    <a:pt x="167" y="117"/>
                    <a:pt x="169" y="112"/>
                    <a:pt x="169" y="107"/>
                  </a:cubicBezTo>
                  <a:cubicBezTo>
                    <a:pt x="169" y="33"/>
                    <a:pt x="169" y="33"/>
                    <a:pt x="169" y="33"/>
                  </a:cubicBezTo>
                  <a:cubicBezTo>
                    <a:pt x="169" y="28"/>
                    <a:pt x="167" y="23"/>
                    <a:pt x="163" y="19"/>
                  </a:cubicBezTo>
                  <a:cubicBezTo>
                    <a:pt x="160" y="16"/>
                    <a:pt x="155" y="14"/>
                    <a:pt x="150" y="14"/>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39" name="TextBox 9"/>
          <p:cNvSpPr txBox="1"/>
          <p:nvPr/>
        </p:nvSpPr>
        <p:spPr>
          <a:xfrm>
            <a:off x="5812287" y="3714601"/>
            <a:ext cx="1474130" cy="830997"/>
          </a:xfrm>
          <a:prstGeom prst="rect">
            <a:avLst/>
          </a:prstGeom>
          <a:noFill/>
        </p:spPr>
        <p:txBody>
          <a:bodyPr wrap="squar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pPr algn="ctr"/>
            <a:r>
              <a:rPr lang="zh-CN" altLang="en-US"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战略管理的原则</a:t>
            </a:r>
          </a:p>
        </p:txBody>
      </p:sp>
      <p:pic>
        <p:nvPicPr>
          <p:cNvPr id="4" name="图片 3">
            <a:extLst>
              <a:ext uri="{FF2B5EF4-FFF2-40B4-BE49-F238E27FC236}">
                <a16:creationId xmlns:a16="http://schemas.microsoft.com/office/drawing/2014/main" id="{6EB652A4-CD76-455C-8AEE-1700969A6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197931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800"/>
                            </p:stCondLst>
                            <p:childTnLst>
                              <p:par>
                                <p:cTn id="11" presetID="14" presetClass="entr" presetSubtype="1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1300"/>
                            </p:stCondLst>
                            <p:childTnLst>
                              <p:par>
                                <p:cTn id="15" presetID="22"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750"/>
                                        <p:tgtEl>
                                          <p:spTgt spid="18"/>
                                        </p:tgtEl>
                                      </p:cBhvr>
                                    </p:animEffect>
                                  </p:childTnLst>
                                </p:cTn>
                              </p:par>
                            </p:childTnLst>
                          </p:cTn>
                        </p:par>
                        <p:par>
                          <p:cTn id="18" fill="hold">
                            <p:stCondLst>
                              <p:cond delay="2050"/>
                            </p:stCondLst>
                            <p:childTnLst>
                              <p:par>
                                <p:cTn id="19" presetID="14" presetClass="entr" presetSubtype="1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randombar(horizontal)">
                                      <p:cBhvr>
                                        <p:cTn id="21" dur="500"/>
                                        <p:tgtEl>
                                          <p:spTgt spid="19"/>
                                        </p:tgtEl>
                                      </p:cBhvr>
                                    </p:animEffect>
                                  </p:childTnLst>
                                </p:cTn>
                              </p:par>
                            </p:childTnLst>
                          </p:cTn>
                        </p:par>
                        <p:par>
                          <p:cTn id="22" fill="hold">
                            <p:stCondLst>
                              <p:cond delay="2550"/>
                            </p:stCondLst>
                            <p:childTnLst>
                              <p:par>
                                <p:cTn id="23" presetID="2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750"/>
                                        <p:tgtEl>
                                          <p:spTgt spid="21"/>
                                        </p:tgtEl>
                                      </p:cBhvr>
                                    </p:animEffect>
                                  </p:childTnLst>
                                </p:cTn>
                              </p:par>
                            </p:childTnLst>
                          </p:cTn>
                        </p:par>
                        <p:par>
                          <p:cTn id="26" fill="hold">
                            <p:stCondLst>
                              <p:cond delay="3300"/>
                            </p:stCondLst>
                            <p:childTnLst>
                              <p:par>
                                <p:cTn id="27" presetID="14" presetClass="entr" presetSubtype="1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par>
                          <p:cTn id="30" fill="hold">
                            <p:stCondLst>
                              <p:cond delay="3800"/>
                            </p:stCondLst>
                            <p:childTnLst>
                              <p:par>
                                <p:cTn id="31" presetID="22" presetClass="entr" presetSubtype="1"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750"/>
                                        <p:tgtEl>
                                          <p:spTgt spid="23"/>
                                        </p:tgtEl>
                                      </p:cBhvr>
                                    </p:animEffect>
                                  </p:childTnLst>
                                </p:cTn>
                              </p:par>
                            </p:childTnLst>
                          </p:cTn>
                        </p:par>
                        <p:par>
                          <p:cTn id="34" fill="hold">
                            <p:stCondLst>
                              <p:cond delay="4550"/>
                            </p:stCondLst>
                            <p:childTnLst>
                              <p:par>
                                <p:cTn id="35" presetID="14" presetClass="entr" presetSubtype="1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randombar(horizontal)">
                                      <p:cBhvr>
                                        <p:cTn id="37" dur="500"/>
                                        <p:tgtEl>
                                          <p:spTgt spid="26"/>
                                        </p:tgtEl>
                                      </p:cBhvr>
                                    </p:animEffect>
                                  </p:childTnLst>
                                </p:cTn>
                              </p:par>
                            </p:childTnLst>
                          </p:cTn>
                        </p:par>
                        <p:par>
                          <p:cTn id="38" fill="hold">
                            <p:stCondLst>
                              <p:cond delay="5050"/>
                            </p:stCondLst>
                            <p:childTnLst>
                              <p:par>
                                <p:cTn id="39" presetID="22" presetClass="entr" presetSubtype="1"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up)">
                                      <p:cBhvr>
                                        <p:cTn id="41" dur="750"/>
                                        <p:tgtEl>
                                          <p:spTgt spid="28"/>
                                        </p:tgtEl>
                                      </p:cBhvr>
                                    </p:animEffect>
                                  </p:childTnLst>
                                </p:cTn>
                              </p:par>
                            </p:childTnLst>
                          </p:cTn>
                        </p:par>
                        <p:par>
                          <p:cTn id="42" fill="hold">
                            <p:stCondLst>
                              <p:cond delay="5800"/>
                            </p:stCondLst>
                            <p:childTnLst>
                              <p:par>
                                <p:cTn id="43" presetID="14" presetClass="entr" presetSubtype="1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randombar(horizontal)">
                                      <p:cBhvr>
                                        <p:cTn id="45" dur="500"/>
                                        <p:tgtEl>
                                          <p:spTgt spid="29"/>
                                        </p:tgtEl>
                                      </p:cBhvr>
                                    </p:animEffect>
                                  </p:childTnLst>
                                </p:cTn>
                              </p:par>
                            </p:childTnLst>
                          </p:cTn>
                        </p:par>
                        <p:par>
                          <p:cTn id="46" fill="hold">
                            <p:stCondLst>
                              <p:cond delay="6300"/>
                            </p:stCondLst>
                            <p:childTnLst>
                              <p:par>
                                <p:cTn id="47" presetID="2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75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1000" fill="hold"/>
                                        <p:tgtEl>
                                          <p:spTgt spid="31"/>
                                        </p:tgtEl>
                                        <p:attrNameLst>
                                          <p:attrName>ppt_w</p:attrName>
                                        </p:attrNameLst>
                                      </p:cBhvr>
                                      <p:tavLst>
                                        <p:tav tm="0">
                                          <p:val>
                                            <p:fltVal val="0"/>
                                          </p:val>
                                        </p:tav>
                                        <p:tav tm="100000">
                                          <p:val>
                                            <p:strVal val="#ppt_w"/>
                                          </p:val>
                                        </p:tav>
                                      </p:tavLst>
                                    </p:anim>
                                    <p:anim calcmode="lin" valueType="num">
                                      <p:cBhvr>
                                        <p:cTn id="55" dur="1000" fill="hold"/>
                                        <p:tgtEl>
                                          <p:spTgt spid="31"/>
                                        </p:tgtEl>
                                        <p:attrNameLst>
                                          <p:attrName>ppt_h</p:attrName>
                                        </p:attrNameLst>
                                      </p:cBhvr>
                                      <p:tavLst>
                                        <p:tav tm="0">
                                          <p:val>
                                            <p:fltVal val="0"/>
                                          </p:val>
                                        </p:tav>
                                        <p:tav tm="100000">
                                          <p:val>
                                            <p:strVal val="#ppt_h"/>
                                          </p:val>
                                        </p:tav>
                                      </p:tavLst>
                                    </p:anim>
                                    <p:anim calcmode="lin" valueType="num">
                                      <p:cBhvr>
                                        <p:cTn id="56" dur="1000" fill="hold"/>
                                        <p:tgtEl>
                                          <p:spTgt spid="31"/>
                                        </p:tgtEl>
                                        <p:attrNameLst>
                                          <p:attrName>style.rotation</p:attrName>
                                        </p:attrNameLst>
                                      </p:cBhvr>
                                      <p:tavLst>
                                        <p:tav tm="0">
                                          <p:val>
                                            <p:fltVal val="90"/>
                                          </p:val>
                                        </p:tav>
                                        <p:tav tm="100000">
                                          <p:val>
                                            <p:fltVal val="0"/>
                                          </p:val>
                                        </p:tav>
                                      </p:tavLst>
                                    </p:anim>
                                    <p:animEffect transition="in" filter="fade">
                                      <p:cBhvr>
                                        <p:cTn id="57" dur="10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1" grpId="0"/>
      <p:bldP spid="22" grpId="0"/>
      <p:bldP spid="23" grpId="0"/>
      <p:bldP spid="26" grpId="0"/>
      <p:bldP spid="28" grpId="0"/>
      <p:bldP spid="29" grpId="0"/>
      <p:bldP spid="30"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84CA1D05-A0EE-DF49-A1D6-41FE5390CFB4}"/>
              </a:ext>
            </a:extLst>
          </p:cNvPr>
          <p:cNvSpPr/>
          <p:nvPr/>
        </p:nvSpPr>
        <p:spPr>
          <a:xfrm>
            <a:off x="5042622" y="2129514"/>
            <a:ext cx="3526543" cy="1107996"/>
          </a:xfrm>
          <a:prstGeom prst="rect">
            <a:avLst/>
          </a:prstGeom>
        </p:spPr>
        <p:txBody>
          <a:bodyPr wrap="none">
            <a:spAutoFit/>
          </a:bodyPr>
          <a:lstStyle/>
          <a:p>
            <a:r>
              <a:rPr lang="en-US" altLang="zh-CN"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PART 04</a:t>
            </a:r>
            <a:endParaRPr lang="zh-CN" altLang="en-US" sz="660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0" name="矩形 19">
            <a:extLst>
              <a:ext uri="{FF2B5EF4-FFF2-40B4-BE49-F238E27FC236}">
                <a16:creationId xmlns:a16="http://schemas.microsoft.com/office/drawing/2014/main" id="{EDFA757F-0908-BB49-9F88-4FBD724A959E}"/>
              </a:ext>
            </a:extLst>
          </p:cNvPr>
          <p:cNvSpPr/>
          <p:nvPr/>
        </p:nvSpPr>
        <p:spPr>
          <a:xfrm>
            <a:off x="4911307" y="3359546"/>
            <a:ext cx="6827510" cy="1200329"/>
          </a:xfrm>
          <a:prstGeom prst="rect">
            <a:avLst/>
          </a:prstGeom>
        </p:spPr>
        <p:txBody>
          <a:bodyPr wrap="none">
            <a:spAutoFit/>
          </a:bodyPr>
          <a:lstStyle/>
          <a:p>
            <a:r>
              <a:rPr lang="zh-CN" altLang="en-US" sz="72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战略性管理过程</a:t>
            </a:r>
          </a:p>
        </p:txBody>
      </p:sp>
      <p:sp>
        <p:nvSpPr>
          <p:cNvPr id="22" name="TextBox 3">
            <a:extLst>
              <a:ext uri="{FF2B5EF4-FFF2-40B4-BE49-F238E27FC236}">
                <a16:creationId xmlns:a16="http://schemas.microsoft.com/office/drawing/2014/main" id="{B6B5DD86-376C-C04D-A801-C279131CE2C8}"/>
              </a:ext>
            </a:extLst>
          </p:cNvPr>
          <p:cNvSpPr txBox="1"/>
          <p:nvPr/>
        </p:nvSpPr>
        <p:spPr>
          <a:xfrm>
            <a:off x="4928322" y="4579670"/>
            <a:ext cx="4726675" cy="400110"/>
          </a:xfrm>
          <a:prstGeom prst="rect">
            <a:avLst/>
          </a:prstGeom>
          <a:noFill/>
        </p:spPr>
        <p:txBody>
          <a:bodyPr wrap="square" rtlCol="0">
            <a:spAutoFit/>
          </a:bodyPr>
          <a:lstStyle>
            <a:defPPr>
              <a:defRPr lang="zh-CN"/>
            </a:defPPr>
            <a:lvl1pPr>
              <a:defRPr sz="4000" b="1">
                <a:solidFill>
                  <a:srgbClr val="D92929"/>
                </a:solidFill>
                <a:latin typeface="思源黑体 CN Heavy" panose="020B0A00000000000000" pitchFamily="34" charset="-122"/>
                <a:ea typeface="思源黑体 CN Heavy" panose="020B0A00000000000000" pitchFamily="34" charset="-122"/>
              </a:defRPr>
            </a:lvl1pPr>
          </a:lstStyle>
          <a:p>
            <a:r>
              <a:rPr lang="en-US" altLang="zh-CN"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Basic concepts of strategy</a:t>
            </a:r>
            <a:endParaRPr lang="zh-CN" altLang="en-US" sz="2000" b="0"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3" name="矩形 22">
            <a:extLst>
              <a:ext uri="{FF2B5EF4-FFF2-40B4-BE49-F238E27FC236}">
                <a16:creationId xmlns:a16="http://schemas.microsoft.com/office/drawing/2014/main" id="{034D76CC-C907-C24E-8658-9928BF5FB549}"/>
              </a:ext>
            </a:extLst>
          </p:cNvPr>
          <p:cNvSpPr/>
          <p:nvPr/>
        </p:nvSpPr>
        <p:spPr>
          <a:xfrm>
            <a:off x="5163277" y="3250949"/>
            <a:ext cx="959208" cy="1020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4" name="矩形 23">
            <a:extLst>
              <a:ext uri="{FF2B5EF4-FFF2-40B4-BE49-F238E27FC236}">
                <a16:creationId xmlns:a16="http://schemas.microsoft.com/office/drawing/2014/main" id="{8BDB28A4-2E15-C740-AC22-C3F205198E56}"/>
              </a:ext>
            </a:extLst>
          </p:cNvPr>
          <p:cNvSpPr/>
          <p:nvPr/>
        </p:nvSpPr>
        <p:spPr>
          <a:xfrm>
            <a:off x="1508760" y="0"/>
            <a:ext cx="17145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菱形 24">
            <a:extLst>
              <a:ext uri="{FF2B5EF4-FFF2-40B4-BE49-F238E27FC236}">
                <a16:creationId xmlns:a16="http://schemas.microsoft.com/office/drawing/2014/main" id="{70D6FE76-512D-534A-9F0B-A0B77818079F}"/>
              </a:ext>
            </a:extLst>
          </p:cNvPr>
          <p:cNvSpPr/>
          <p:nvPr/>
        </p:nvSpPr>
        <p:spPr>
          <a:xfrm>
            <a:off x="954627" y="1600677"/>
            <a:ext cx="3402547" cy="3402547"/>
          </a:xfrm>
          <a:prstGeom prst="diamond">
            <a:avLst/>
          </a:prstGeom>
          <a:blipFill dpi="0" rotWithShape="1">
            <a:blip r:embed="rId3" cstate="screen">
              <a:extLst>
                <a:ext uri="{28A0092B-C50C-407E-A947-70E740481C1C}">
                  <a14:useLocalDpi xmlns:a14="http://schemas.microsoft.com/office/drawing/2010/main"/>
                </a:ext>
              </a:extLst>
            </a:blip>
            <a:srcRect/>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3" name="图片 2">
            <a:extLst>
              <a:ext uri="{FF2B5EF4-FFF2-40B4-BE49-F238E27FC236}">
                <a16:creationId xmlns:a16="http://schemas.microsoft.com/office/drawing/2014/main" id="{EB3D3505-58EC-48AF-A246-7B7BE933B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142495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72" name="组合 71">
            <a:extLst>
              <a:ext uri="{FF2B5EF4-FFF2-40B4-BE49-F238E27FC236}">
                <a16:creationId xmlns:a16="http://schemas.microsoft.com/office/drawing/2014/main" id="{619E9BB2-5325-4CA9-B35E-5098C5AB14CA}"/>
              </a:ext>
            </a:extLst>
          </p:cNvPr>
          <p:cNvGrpSpPr/>
          <p:nvPr/>
        </p:nvGrpSpPr>
        <p:grpSpPr>
          <a:xfrm>
            <a:off x="503405" y="1166328"/>
            <a:ext cx="5816243" cy="5334769"/>
            <a:chOff x="549316" y="966391"/>
            <a:chExt cx="6213395" cy="5699044"/>
          </a:xfrm>
        </p:grpSpPr>
        <p:sp>
          <p:nvSpPr>
            <p:cNvPr id="73" name="任意多边形: 形状 5">
              <a:extLst>
                <a:ext uri="{FF2B5EF4-FFF2-40B4-BE49-F238E27FC236}">
                  <a16:creationId xmlns:a16="http://schemas.microsoft.com/office/drawing/2014/main" id="{F4D3009B-F639-4474-92A5-CC78CF4CD044}"/>
                </a:ext>
              </a:extLst>
            </p:cNvPr>
            <p:cNvSpPr/>
            <p:nvPr/>
          </p:nvSpPr>
          <p:spPr>
            <a:xfrm>
              <a:off x="549316" y="966391"/>
              <a:ext cx="5699045" cy="5699044"/>
            </a:xfrm>
            <a:custGeom>
              <a:avLst/>
              <a:gdLst>
                <a:gd name="connsiteX0" fmla="*/ 2849523 w 5699045"/>
                <a:gd name="connsiteY0" fmla="*/ 0 h 5699044"/>
                <a:gd name="connsiteX1" fmla="*/ 3178251 w 5699045"/>
                <a:gd name="connsiteY1" fmla="*/ 136163 h 5699044"/>
                <a:gd name="connsiteX2" fmla="*/ 5562882 w 5699045"/>
                <a:gd name="connsiteY2" fmla="*/ 2520795 h 5699044"/>
                <a:gd name="connsiteX3" fmla="*/ 5562882 w 5699045"/>
                <a:gd name="connsiteY3" fmla="*/ 3178250 h 5699044"/>
                <a:gd name="connsiteX4" fmla="*/ 3178251 w 5699045"/>
                <a:gd name="connsiteY4" fmla="*/ 5562881 h 5699044"/>
                <a:gd name="connsiteX5" fmla="*/ 2520796 w 5699045"/>
                <a:gd name="connsiteY5" fmla="*/ 5562881 h 5699044"/>
                <a:gd name="connsiteX6" fmla="*/ 136164 w 5699045"/>
                <a:gd name="connsiteY6" fmla="*/ 3178250 h 5699044"/>
                <a:gd name="connsiteX7" fmla="*/ 136164 w 5699045"/>
                <a:gd name="connsiteY7" fmla="*/ 2520795 h 5699044"/>
                <a:gd name="connsiteX8" fmla="*/ 2520796 w 5699045"/>
                <a:gd name="connsiteY8" fmla="*/ 136163 h 5699044"/>
                <a:gd name="connsiteX9" fmla="*/ 2849523 w 5699045"/>
                <a:gd name="connsiteY9" fmla="*/ 0 h 569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9045" h="5699044">
                  <a:moveTo>
                    <a:pt x="2849523" y="0"/>
                  </a:moveTo>
                  <a:cubicBezTo>
                    <a:pt x="2968499" y="0"/>
                    <a:pt x="3087475" y="45388"/>
                    <a:pt x="3178251" y="136163"/>
                  </a:cubicBezTo>
                  <a:lnTo>
                    <a:pt x="5562882" y="2520795"/>
                  </a:lnTo>
                  <a:cubicBezTo>
                    <a:pt x="5744433" y="2702346"/>
                    <a:pt x="5744433" y="2996699"/>
                    <a:pt x="5562882" y="3178250"/>
                  </a:cubicBezTo>
                  <a:lnTo>
                    <a:pt x="3178251" y="5562881"/>
                  </a:lnTo>
                  <a:cubicBezTo>
                    <a:pt x="2996700" y="5744432"/>
                    <a:pt x="2702347" y="5744432"/>
                    <a:pt x="2520796" y="5562881"/>
                  </a:cubicBezTo>
                  <a:lnTo>
                    <a:pt x="136164" y="3178250"/>
                  </a:lnTo>
                  <a:cubicBezTo>
                    <a:pt x="-45387" y="2996699"/>
                    <a:pt x="-45387" y="2702346"/>
                    <a:pt x="136164" y="2520795"/>
                  </a:cubicBezTo>
                  <a:lnTo>
                    <a:pt x="2520796" y="136163"/>
                  </a:lnTo>
                  <a:cubicBezTo>
                    <a:pt x="2611571" y="45388"/>
                    <a:pt x="2730547" y="0"/>
                    <a:pt x="28495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4" name="任意多边形: 形状 4">
              <a:extLst>
                <a:ext uri="{FF2B5EF4-FFF2-40B4-BE49-F238E27FC236}">
                  <a16:creationId xmlns:a16="http://schemas.microsoft.com/office/drawing/2014/main" id="{8848FA6E-1B42-4729-970C-E93ADE8A5475}"/>
                </a:ext>
              </a:extLst>
            </p:cNvPr>
            <p:cNvSpPr/>
            <p:nvPr/>
          </p:nvSpPr>
          <p:spPr>
            <a:xfrm>
              <a:off x="806491" y="966391"/>
              <a:ext cx="5699045" cy="5699044"/>
            </a:xfrm>
            <a:custGeom>
              <a:avLst/>
              <a:gdLst>
                <a:gd name="connsiteX0" fmla="*/ 2849523 w 5699045"/>
                <a:gd name="connsiteY0" fmla="*/ 0 h 5699044"/>
                <a:gd name="connsiteX1" fmla="*/ 3178251 w 5699045"/>
                <a:gd name="connsiteY1" fmla="*/ 136163 h 5699044"/>
                <a:gd name="connsiteX2" fmla="*/ 5562882 w 5699045"/>
                <a:gd name="connsiteY2" fmla="*/ 2520795 h 5699044"/>
                <a:gd name="connsiteX3" fmla="*/ 5562882 w 5699045"/>
                <a:gd name="connsiteY3" fmla="*/ 3178250 h 5699044"/>
                <a:gd name="connsiteX4" fmla="*/ 3178251 w 5699045"/>
                <a:gd name="connsiteY4" fmla="*/ 5562881 h 5699044"/>
                <a:gd name="connsiteX5" fmla="*/ 2520796 w 5699045"/>
                <a:gd name="connsiteY5" fmla="*/ 5562881 h 5699044"/>
                <a:gd name="connsiteX6" fmla="*/ 136164 w 5699045"/>
                <a:gd name="connsiteY6" fmla="*/ 3178250 h 5699044"/>
                <a:gd name="connsiteX7" fmla="*/ 136164 w 5699045"/>
                <a:gd name="connsiteY7" fmla="*/ 2520795 h 5699044"/>
                <a:gd name="connsiteX8" fmla="*/ 2520796 w 5699045"/>
                <a:gd name="connsiteY8" fmla="*/ 136163 h 5699044"/>
                <a:gd name="connsiteX9" fmla="*/ 2849523 w 5699045"/>
                <a:gd name="connsiteY9" fmla="*/ 0 h 569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9045" h="5699044">
                  <a:moveTo>
                    <a:pt x="2849523" y="0"/>
                  </a:moveTo>
                  <a:cubicBezTo>
                    <a:pt x="2968499" y="0"/>
                    <a:pt x="3087475" y="45388"/>
                    <a:pt x="3178251" y="136163"/>
                  </a:cubicBezTo>
                  <a:lnTo>
                    <a:pt x="5562882" y="2520795"/>
                  </a:lnTo>
                  <a:cubicBezTo>
                    <a:pt x="5744433" y="2702346"/>
                    <a:pt x="5744433" y="2996699"/>
                    <a:pt x="5562882" y="3178250"/>
                  </a:cubicBezTo>
                  <a:lnTo>
                    <a:pt x="3178251" y="5562881"/>
                  </a:lnTo>
                  <a:cubicBezTo>
                    <a:pt x="2996700" y="5744432"/>
                    <a:pt x="2702347" y="5744432"/>
                    <a:pt x="2520796" y="5562881"/>
                  </a:cubicBezTo>
                  <a:lnTo>
                    <a:pt x="136164" y="3178250"/>
                  </a:lnTo>
                  <a:cubicBezTo>
                    <a:pt x="-45387" y="2996699"/>
                    <a:pt x="-45387" y="2702346"/>
                    <a:pt x="136164" y="2520795"/>
                  </a:cubicBezTo>
                  <a:lnTo>
                    <a:pt x="2520796" y="136163"/>
                  </a:lnTo>
                  <a:cubicBezTo>
                    <a:pt x="2611571" y="45388"/>
                    <a:pt x="2730547" y="0"/>
                    <a:pt x="284952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5" name="任意多边形: 形状 3">
              <a:extLst>
                <a:ext uri="{FF2B5EF4-FFF2-40B4-BE49-F238E27FC236}">
                  <a16:creationId xmlns:a16="http://schemas.microsoft.com/office/drawing/2014/main" id="{90297D31-C6A7-4212-A22E-2F4FC6B33385}"/>
                </a:ext>
              </a:extLst>
            </p:cNvPr>
            <p:cNvSpPr/>
            <p:nvPr/>
          </p:nvSpPr>
          <p:spPr>
            <a:xfrm>
              <a:off x="1063666" y="966391"/>
              <a:ext cx="5699045" cy="5699044"/>
            </a:xfrm>
            <a:custGeom>
              <a:avLst/>
              <a:gdLst>
                <a:gd name="connsiteX0" fmla="*/ 2849523 w 5699045"/>
                <a:gd name="connsiteY0" fmla="*/ 0 h 5699044"/>
                <a:gd name="connsiteX1" fmla="*/ 3178251 w 5699045"/>
                <a:gd name="connsiteY1" fmla="*/ 136163 h 5699044"/>
                <a:gd name="connsiteX2" fmla="*/ 5562882 w 5699045"/>
                <a:gd name="connsiteY2" fmla="*/ 2520795 h 5699044"/>
                <a:gd name="connsiteX3" fmla="*/ 5562882 w 5699045"/>
                <a:gd name="connsiteY3" fmla="*/ 3178250 h 5699044"/>
                <a:gd name="connsiteX4" fmla="*/ 3178251 w 5699045"/>
                <a:gd name="connsiteY4" fmla="*/ 5562881 h 5699044"/>
                <a:gd name="connsiteX5" fmla="*/ 2520796 w 5699045"/>
                <a:gd name="connsiteY5" fmla="*/ 5562881 h 5699044"/>
                <a:gd name="connsiteX6" fmla="*/ 136164 w 5699045"/>
                <a:gd name="connsiteY6" fmla="*/ 3178250 h 5699044"/>
                <a:gd name="connsiteX7" fmla="*/ 136164 w 5699045"/>
                <a:gd name="connsiteY7" fmla="*/ 2520795 h 5699044"/>
                <a:gd name="connsiteX8" fmla="*/ 2520796 w 5699045"/>
                <a:gd name="connsiteY8" fmla="*/ 136163 h 5699044"/>
                <a:gd name="connsiteX9" fmla="*/ 2849523 w 5699045"/>
                <a:gd name="connsiteY9" fmla="*/ 0 h 569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9045" h="5699044">
                  <a:moveTo>
                    <a:pt x="2849523" y="0"/>
                  </a:moveTo>
                  <a:cubicBezTo>
                    <a:pt x="2968499" y="0"/>
                    <a:pt x="3087475" y="45388"/>
                    <a:pt x="3178251" y="136163"/>
                  </a:cubicBezTo>
                  <a:lnTo>
                    <a:pt x="5562882" y="2520795"/>
                  </a:lnTo>
                  <a:cubicBezTo>
                    <a:pt x="5744433" y="2702346"/>
                    <a:pt x="5744433" y="2996699"/>
                    <a:pt x="5562882" y="3178250"/>
                  </a:cubicBezTo>
                  <a:lnTo>
                    <a:pt x="3178251" y="5562881"/>
                  </a:lnTo>
                  <a:cubicBezTo>
                    <a:pt x="2996700" y="5744432"/>
                    <a:pt x="2702347" y="5744432"/>
                    <a:pt x="2520796" y="5562881"/>
                  </a:cubicBezTo>
                  <a:lnTo>
                    <a:pt x="136164" y="3178250"/>
                  </a:lnTo>
                  <a:cubicBezTo>
                    <a:pt x="-45387" y="2996699"/>
                    <a:pt x="-45387" y="2702346"/>
                    <a:pt x="136164" y="2520795"/>
                  </a:cubicBezTo>
                  <a:lnTo>
                    <a:pt x="2520796" y="136163"/>
                  </a:lnTo>
                  <a:cubicBezTo>
                    <a:pt x="2611571" y="45388"/>
                    <a:pt x="2730547" y="0"/>
                    <a:pt x="2849523" y="0"/>
                  </a:cubicBez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TextBox 9"/>
          <p:cNvSpPr txBox="1"/>
          <p:nvPr/>
        </p:nvSpPr>
        <p:spPr>
          <a:xfrm>
            <a:off x="1137398" y="224954"/>
            <a:ext cx="2395207"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战略性管理过程</a:t>
            </a:r>
          </a:p>
        </p:txBody>
      </p:sp>
      <p:sp>
        <p:nvSpPr>
          <p:cNvPr id="39" name="任意多边形 38"/>
          <p:cNvSpPr/>
          <p:nvPr/>
        </p:nvSpPr>
        <p:spPr>
          <a:xfrm>
            <a:off x="3444863" y="3795658"/>
            <a:ext cx="3522467" cy="2068117"/>
          </a:xfrm>
          <a:custGeom>
            <a:avLst/>
            <a:gdLst>
              <a:gd name="connsiteX0" fmla="*/ 0 w 3338285"/>
              <a:gd name="connsiteY0" fmla="*/ 1494972 h 2133600"/>
              <a:gd name="connsiteX1" fmla="*/ 0 w 3338285"/>
              <a:gd name="connsiteY1" fmla="*/ 2133600 h 2133600"/>
              <a:gd name="connsiteX2" fmla="*/ 3048000 w 3338285"/>
              <a:gd name="connsiteY2" fmla="*/ 2133600 h 2133600"/>
              <a:gd name="connsiteX3" fmla="*/ 3048000 w 3338285"/>
              <a:gd name="connsiteY3" fmla="*/ 0 h 2133600"/>
              <a:gd name="connsiteX4" fmla="*/ 3338285 w 3338285"/>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8285" h="2133600">
                <a:moveTo>
                  <a:pt x="0" y="1494972"/>
                </a:moveTo>
                <a:lnTo>
                  <a:pt x="0" y="2133600"/>
                </a:lnTo>
                <a:lnTo>
                  <a:pt x="3048000" y="2133600"/>
                </a:lnTo>
                <a:lnTo>
                  <a:pt x="3048000" y="0"/>
                </a:lnTo>
                <a:lnTo>
                  <a:pt x="3338285" y="0"/>
                </a:lnTo>
              </a:path>
            </a:pathLst>
          </a:custGeom>
          <a:noFill/>
          <a:ln w="28575">
            <a:solidFill>
              <a:srgbClr val="192C76"/>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47" name="矩形 46"/>
          <p:cNvSpPr/>
          <p:nvPr/>
        </p:nvSpPr>
        <p:spPr>
          <a:xfrm>
            <a:off x="1688060" y="3129598"/>
            <a:ext cx="3989982" cy="1308333"/>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48" name="图片 4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722732" y="2715644"/>
            <a:ext cx="1628529" cy="1628529"/>
          </a:xfrm>
          <a:custGeom>
            <a:avLst/>
            <a:gdLst>
              <a:gd name="connsiteX0" fmla="*/ 814265 w 1628529"/>
              <a:gd name="connsiteY0" fmla="*/ 0 h 1628529"/>
              <a:gd name="connsiteX1" fmla="*/ 964662 w 1628529"/>
              <a:gd name="connsiteY1" fmla="*/ 62297 h 1628529"/>
              <a:gd name="connsiteX2" fmla="*/ 1566232 w 1628529"/>
              <a:gd name="connsiteY2" fmla="*/ 663867 h 1628529"/>
              <a:gd name="connsiteX3" fmla="*/ 1566232 w 1628529"/>
              <a:gd name="connsiteY3" fmla="*/ 964662 h 1628529"/>
              <a:gd name="connsiteX4" fmla="*/ 964662 w 1628529"/>
              <a:gd name="connsiteY4" fmla="*/ 1566233 h 1628529"/>
              <a:gd name="connsiteX5" fmla="*/ 663867 w 1628529"/>
              <a:gd name="connsiteY5" fmla="*/ 1566233 h 1628529"/>
              <a:gd name="connsiteX6" fmla="*/ 62297 w 1628529"/>
              <a:gd name="connsiteY6" fmla="*/ 964662 h 1628529"/>
              <a:gd name="connsiteX7" fmla="*/ 62297 w 1628529"/>
              <a:gd name="connsiteY7" fmla="*/ 663867 h 1628529"/>
              <a:gd name="connsiteX8" fmla="*/ 663867 w 1628529"/>
              <a:gd name="connsiteY8" fmla="*/ 62297 h 1628529"/>
              <a:gd name="connsiteX9" fmla="*/ 814265 w 1628529"/>
              <a:gd name="connsiteY9" fmla="*/ 0 h 162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8529" h="1628529">
                <a:moveTo>
                  <a:pt x="814265" y="0"/>
                </a:moveTo>
                <a:cubicBezTo>
                  <a:pt x="868698" y="0"/>
                  <a:pt x="923130" y="20766"/>
                  <a:pt x="964662" y="62297"/>
                </a:cubicBezTo>
                <a:lnTo>
                  <a:pt x="1566232" y="663867"/>
                </a:lnTo>
                <a:cubicBezTo>
                  <a:pt x="1649295" y="746930"/>
                  <a:pt x="1649295" y="881600"/>
                  <a:pt x="1566232" y="964662"/>
                </a:cubicBezTo>
                <a:lnTo>
                  <a:pt x="964662" y="1566233"/>
                </a:lnTo>
                <a:cubicBezTo>
                  <a:pt x="881599" y="1649295"/>
                  <a:pt x="746930" y="1649295"/>
                  <a:pt x="663867" y="1566233"/>
                </a:cubicBezTo>
                <a:lnTo>
                  <a:pt x="62297" y="964662"/>
                </a:lnTo>
                <a:cubicBezTo>
                  <a:pt x="-20765" y="881600"/>
                  <a:pt x="-20765" y="746930"/>
                  <a:pt x="62297" y="663867"/>
                </a:cubicBezTo>
                <a:lnTo>
                  <a:pt x="663867" y="62297"/>
                </a:lnTo>
                <a:cubicBezTo>
                  <a:pt x="705399" y="20766"/>
                  <a:pt x="759832" y="0"/>
                  <a:pt x="814265" y="0"/>
                </a:cubicBezTo>
                <a:close/>
              </a:path>
            </a:pathLst>
          </a:custGeom>
        </p:spPr>
      </p:pic>
      <p:sp>
        <p:nvSpPr>
          <p:cNvPr id="50" name="燕尾形 49"/>
          <p:cNvSpPr/>
          <p:nvPr/>
        </p:nvSpPr>
        <p:spPr>
          <a:xfrm rot="5400000">
            <a:off x="8792255" y="2145502"/>
            <a:ext cx="1087752" cy="1087752"/>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56" name="燕尾形 55"/>
          <p:cNvSpPr/>
          <p:nvPr/>
        </p:nvSpPr>
        <p:spPr>
          <a:xfrm rot="10800000">
            <a:off x="8792255" y="3795658"/>
            <a:ext cx="1087752" cy="1087752"/>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59" name="燕尾形 58"/>
          <p:cNvSpPr/>
          <p:nvPr/>
        </p:nvSpPr>
        <p:spPr>
          <a:xfrm rot="16200000" flipV="1">
            <a:off x="7126941" y="3768978"/>
            <a:ext cx="1087752" cy="1087752"/>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62" name="燕尾形 61"/>
          <p:cNvSpPr/>
          <p:nvPr/>
        </p:nvSpPr>
        <p:spPr>
          <a:xfrm rot="10800000" flipH="1">
            <a:off x="7197872" y="2144724"/>
            <a:ext cx="1087752" cy="1087752"/>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66" name="TextBox 9"/>
          <p:cNvSpPr txBox="1"/>
          <p:nvPr/>
        </p:nvSpPr>
        <p:spPr>
          <a:xfrm>
            <a:off x="7114117" y="1627743"/>
            <a:ext cx="1133645" cy="369332"/>
          </a:xfrm>
          <a:prstGeom prst="rect">
            <a:avLst/>
          </a:prstGeom>
          <a:solidFill>
            <a:srgbClr val="C00000"/>
          </a:solidFill>
        </p:spPr>
        <p:txBody>
          <a:bodyPr wrap="none" rtlCol="0">
            <a:spAutoFit/>
          </a:bodyPr>
          <a:lstStyle/>
          <a:p>
            <a:pPr algn="ctr"/>
            <a:r>
              <a:rPr lang="zh-CN" altLang="en-US"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战略分析</a:t>
            </a:r>
          </a:p>
        </p:txBody>
      </p:sp>
      <p:sp>
        <p:nvSpPr>
          <p:cNvPr id="67" name="TextBox 9"/>
          <p:cNvSpPr txBox="1"/>
          <p:nvPr/>
        </p:nvSpPr>
        <p:spPr>
          <a:xfrm>
            <a:off x="8825120" y="1627743"/>
            <a:ext cx="1133645" cy="369332"/>
          </a:xfrm>
          <a:prstGeom prst="rect">
            <a:avLst/>
          </a:prstGeom>
          <a:solidFill>
            <a:srgbClr val="C00000"/>
          </a:solidFill>
        </p:spPr>
        <p:txBody>
          <a:bodyPr wrap="none" rtlCol="0">
            <a:spAutoFit/>
          </a:bodyPr>
          <a:lstStyle/>
          <a:p>
            <a:pPr algn="ctr"/>
            <a:r>
              <a:rPr lang="zh-CN" altLang="en-US"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战略制定</a:t>
            </a:r>
          </a:p>
        </p:txBody>
      </p:sp>
      <p:sp>
        <p:nvSpPr>
          <p:cNvPr id="68" name="TextBox 9"/>
          <p:cNvSpPr txBox="1"/>
          <p:nvPr/>
        </p:nvSpPr>
        <p:spPr>
          <a:xfrm>
            <a:off x="7114117" y="5004378"/>
            <a:ext cx="1133645" cy="369332"/>
          </a:xfrm>
          <a:prstGeom prst="rect">
            <a:avLst/>
          </a:prstGeom>
          <a:solidFill>
            <a:srgbClr val="C00000"/>
          </a:solidFill>
        </p:spPr>
        <p:txBody>
          <a:bodyPr wrap="none" rtlCol="0">
            <a:spAutoFit/>
          </a:bodyPr>
          <a:lstStyle/>
          <a:p>
            <a:pPr algn="ctr"/>
            <a:r>
              <a:rPr lang="zh-CN" altLang="en-US"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战略评价</a:t>
            </a:r>
          </a:p>
        </p:txBody>
      </p:sp>
      <p:sp>
        <p:nvSpPr>
          <p:cNvPr id="69" name="TextBox 9"/>
          <p:cNvSpPr txBox="1"/>
          <p:nvPr/>
        </p:nvSpPr>
        <p:spPr>
          <a:xfrm>
            <a:off x="8825120" y="5004378"/>
            <a:ext cx="1133645" cy="369332"/>
          </a:xfrm>
          <a:prstGeom prst="rect">
            <a:avLst/>
          </a:prstGeom>
          <a:solidFill>
            <a:srgbClr val="C00000"/>
          </a:solidFill>
        </p:spPr>
        <p:txBody>
          <a:bodyPr wrap="none" rtlCol="0">
            <a:spAutoFit/>
          </a:bodyPr>
          <a:lstStyle/>
          <a:p>
            <a:pPr algn="ctr"/>
            <a:r>
              <a:rPr lang="zh-CN" altLang="en-US"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战略实施</a:t>
            </a:r>
          </a:p>
        </p:txBody>
      </p:sp>
      <p:sp>
        <p:nvSpPr>
          <p:cNvPr id="70" name="矩形 69"/>
          <p:cNvSpPr/>
          <p:nvPr/>
        </p:nvSpPr>
        <p:spPr>
          <a:xfrm>
            <a:off x="1814091" y="3288949"/>
            <a:ext cx="3734724" cy="1089529"/>
          </a:xfrm>
          <a:prstGeom prst="rect">
            <a:avLst/>
          </a:prstGeom>
          <a:noFill/>
        </p:spPr>
        <p:txBody>
          <a:bodyPr wrap="square">
            <a:spAutoFit/>
          </a:bodyPr>
          <a:lstStyle/>
          <a:p>
            <a:pPr>
              <a:lnSpc>
                <a:spcPct val="120000"/>
              </a:lnSpc>
            </a:pPr>
            <a:r>
              <a:rPr lang="zh-CN" altLang="en-US"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         战略管理过程的四个环节是相互联系、循环反复、不断完善的一个过程。</a:t>
            </a:r>
            <a:endPar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4" name="图片 3">
            <a:extLst>
              <a:ext uri="{FF2B5EF4-FFF2-40B4-BE49-F238E27FC236}">
                <a16:creationId xmlns:a16="http://schemas.microsoft.com/office/drawing/2014/main" id="{409E842E-F21E-4356-82FA-7EE8AE7837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55143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800"/>
                            </p:stCondLst>
                            <p:childTnLst>
                              <p:par>
                                <p:cTn id="11" presetID="22" presetClass="entr" presetSubtype="1"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up)">
                                      <p:cBhvr>
                                        <p:cTn id="13" dur="500"/>
                                        <p:tgtEl>
                                          <p:spTgt spid="47"/>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par>
                          <p:cTn id="18" fill="hold">
                            <p:stCondLst>
                              <p:cond delay="1800"/>
                            </p:stCondLst>
                            <p:childTnLst>
                              <p:par>
                                <p:cTn id="19" presetID="16" presetClass="entr" presetSubtype="21"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barn(inVertical)">
                                      <p:cBhvr>
                                        <p:cTn id="21" dur="500"/>
                                        <p:tgtEl>
                                          <p:spTgt spid="48"/>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500"/>
                                        <p:tgtEl>
                                          <p:spTgt spid="67"/>
                                        </p:tgtEl>
                                      </p:cBhvr>
                                    </p:animEffect>
                                  </p:childTnLst>
                                </p:cTn>
                              </p:par>
                            </p:childTnLst>
                          </p:cTn>
                        </p:par>
                        <p:par>
                          <p:cTn id="28" fill="hold">
                            <p:stCondLst>
                              <p:cond delay="2800"/>
                            </p:stCondLst>
                            <p:childTnLst>
                              <p:par>
                                <p:cTn id="29" presetID="22" presetClass="entr" presetSubtype="1"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up)">
                                      <p:cBhvr>
                                        <p:cTn id="31" dur="750"/>
                                        <p:tgtEl>
                                          <p:spTgt spid="70"/>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2" presetClass="entr" presetSubtype="2"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additive="base">
                                        <p:cTn id="40" dur="500" fill="hold"/>
                                        <p:tgtEl>
                                          <p:spTgt spid="72"/>
                                        </p:tgtEl>
                                        <p:attrNameLst>
                                          <p:attrName>ppt_x</p:attrName>
                                        </p:attrNameLst>
                                      </p:cBhvr>
                                      <p:tavLst>
                                        <p:tav tm="0">
                                          <p:val>
                                            <p:strVal val="1+#ppt_w/2"/>
                                          </p:val>
                                        </p:tav>
                                        <p:tav tm="100000">
                                          <p:val>
                                            <p:strVal val="#ppt_x"/>
                                          </p:val>
                                        </p:tav>
                                      </p:tavLst>
                                    </p:anim>
                                    <p:anim calcmode="lin" valueType="num">
                                      <p:cBhvr additive="base">
                                        <p:cTn id="41"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500"/>
                                        <p:tgtEl>
                                          <p:spTgt spid="6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9" grpId="0" animBg="1"/>
      <p:bldP spid="47" grpId="0" animBg="1"/>
      <p:bldP spid="50" grpId="0" animBg="1"/>
      <p:bldP spid="56" grpId="0" animBg="1"/>
      <p:bldP spid="59" grpId="0" animBg="1"/>
      <p:bldP spid="62" grpId="0" animBg="1"/>
      <p:bldP spid="66" grpId="0" animBg="1"/>
      <p:bldP spid="67" grpId="0" animBg="1"/>
      <p:bldP spid="68" grpId="0" animBg="1"/>
      <p:bldP spid="69" grpId="0" animBg="1"/>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9"/>
          <p:cNvSpPr txBox="1"/>
          <p:nvPr/>
        </p:nvSpPr>
        <p:spPr>
          <a:xfrm>
            <a:off x="1138239" y="204108"/>
            <a:ext cx="5553123"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外部环境分析（宏观环境、微观环境）</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graphicFrame>
        <p:nvGraphicFramePr>
          <p:cNvPr id="30" name="表格 29"/>
          <p:cNvGraphicFramePr>
            <a:graphicFrameLocks noGrp="1"/>
          </p:cNvGraphicFramePr>
          <p:nvPr>
            <p:extLst>
              <p:ext uri="{D42A27DB-BD31-4B8C-83A1-F6EECF244321}">
                <p14:modId xmlns:p14="http://schemas.microsoft.com/office/powerpoint/2010/main" val="1097924950"/>
              </p:ext>
            </p:extLst>
          </p:nvPr>
        </p:nvGraphicFramePr>
        <p:xfrm>
          <a:off x="1138239" y="2464315"/>
          <a:ext cx="9915522" cy="3223239"/>
        </p:xfrm>
        <a:graphic>
          <a:graphicData uri="http://schemas.openxmlformats.org/drawingml/2006/table">
            <a:tbl>
              <a:tblPr firstRow="1" bandRow="1">
                <a:effectLst/>
                <a:tableStyleId>{5C22544A-7EE6-4342-B048-85BDC9FD1C3A}</a:tableStyleId>
              </a:tblPr>
              <a:tblGrid>
                <a:gridCol w="2911247">
                  <a:extLst>
                    <a:ext uri="{9D8B030D-6E8A-4147-A177-3AD203B41FA5}">
                      <a16:colId xmlns:a16="http://schemas.microsoft.com/office/drawing/2014/main" val="20000"/>
                    </a:ext>
                  </a:extLst>
                </a:gridCol>
                <a:gridCol w="7004275">
                  <a:extLst>
                    <a:ext uri="{9D8B030D-6E8A-4147-A177-3AD203B41FA5}">
                      <a16:colId xmlns:a16="http://schemas.microsoft.com/office/drawing/2014/main" val="20001"/>
                    </a:ext>
                  </a:extLst>
                </a:gridCol>
              </a:tblGrid>
              <a:tr h="518403">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kern="100" dirty="0">
                          <a:effectLst/>
                          <a:latin typeface="Arial" panose="020B0604020202020204" pitchFamily="34" charset="0"/>
                          <a:ea typeface="思源黑体 CN Regular" panose="020B0500000000000000" pitchFamily="34" charset="-122"/>
                          <a:sym typeface="Arial" panose="020B0604020202020204" pitchFamily="34" charset="0"/>
                        </a:rPr>
                        <a:t>宏观环境分析的具体内容（</a:t>
                      </a:r>
                      <a:r>
                        <a:rPr lang="en-US" altLang="zh-CN" sz="2000" b="1" kern="100" dirty="0">
                          <a:effectLst/>
                          <a:latin typeface="Arial" panose="020B0604020202020204" pitchFamily="34" charset="0"/>
                          <a:ea typeface="思源黑体 CN Regular" panose="020B0500000000000000" pitchFamily="34" charset="-122"/>
                          <a:sym typeface="Arial" panose="020B0604020202020204" pitchFamily="34" charset="0"/>
                        </a:rPr>
                        <a:t>PEST</a:t>
                      </a:r>
                      <a:r>
                        <a:rPr lang="zh-CN" altLang="en-US" sz="2000" b="1" kern="100" dirty="0">
                          <a:effectLst/>
                          <a:latin typeface="Arial" panose="020B0604020202020204" pitchFamily="34" charset="0"/>
                          <a:ea typeface="思源黑体 CN Regular" panose="020B0500000000000000" pitchFamily="34" charset="-122"/>
                          <a:sym typeface="Arial" panose="020B0604020202020204" pitchFamily="34" charset="0"/>
                        </a:rPr>
                        <a:t>分析）</a:t>
                      </a:r>
                      <a:endParaRPr lang="zh-CN" altLang="zh-CN" sz="2000" b="1" kern="100" dirty="0">
                        <a:effectLst/>
                        <a:latin typeface="Arial" panose="020B0604020202020204" pitchFamily="34" charset="0"/>
                        <a:ea typeface="思源黑体 CN Regular" panose="020B0500000000000000" pitchFamily="34" charset="-122"/>
                        <a:sym typeface="Arial" panose="020B0604020202020204" pitchFamily="34" charset="0"/>
                      </a:endParaRPr>
                    </a:p>
                  </a:txBody>
                  <a:tcPr anchor="ctr">
                    <a:lnB w="12700" cap="flat" cmpd="sng" algn="ctr">
                      <a:noFill/>
                      <a:prstDash val="solid"/>
                      <a:round/>
                      <a:headEnd type="none" w="med" len="med"/>
                      <a:tailEnd type="none" w="med" len="med"/>
                    </a:lnB>
                    <a:solidFill>
                      <a:srgbClr val="C00000"/>
                    </a:solidFill>
                  </a:tcPr>
                </a:tc>
                <a:tc hMerge="1">
                  <a:txBody>
                    <a:bodyPr/>
                    <a:lstStyle/>
                    <a:p>
                      <a:endParaRPr lang="zh-CN" altLang="en-US" dirty="0"/>
                    </a:p>
                  </a:txBody>
                  <a:tcPr/>
                </a:tc>
                <a:extLst>
                  <a:ext uri="{0D108BD9-81ED-4DB2-BD59-A6C34878D82A}">
                    <a16:rowId xmlns:a16="http://schemas.microsoft.com/office/drawing/2014/main" val="10000"/>
                  </a:ext>
                </a:extLst>
              </a:tr>
              <a:tr h="485175">
                <a:tc>
                  <a:txBody>
                    <a:bodyPr/>
                    <a:lstStyle/>
                    <a:p>
                      <a:pPr algn="ctr">
                        <a:lnSpc>
                          <a:spcPct val="115000"/>
                        </a:lnSpc>
                        <a:spcAft>
                          <a:spcPts val="0"/>
                        </a:spcAft>
                      </a:pPr>
                      <a:r>
                        <a:rPr lang="zh-CN" altLang="it-IT"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政治</a:t>
                      </a:r>
                      <a:r>
                        <a:rPr lang="it-IT" alt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&amp;</a:t>
                      </a:r>
                      <a:r>
                        <a:rPr lang="zh-CN" altLang="it-IT"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法律（</a:t>
                      </a:r>
                      <a:r>
                        <a:rPr lang="it-IT" alt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Political</a:t>
                      </a:r>
                      <a:r>
                        <a:rPr lang="zh-CN" altLang="it-IT"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a:t>
                      </a:r>
                      <a:endParaRPr 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marL="0" indent="-457200" algn="l">
                        <a:lnSpc>
                          <a:spcPct val="120000"/>
                        </a:lnSpc>
                        <a:spcAft>
                          <a:spcPts val="0"/>
                        </a:spcAft>
                        <a:buFont typeface="Arial" panose="020B0604020202020204" pitchFamily="34" charset="0"/>
                        <a:buNone/>
                      </a:pPr>
                      <a:r>
                        <a:rPr lang="zh-CN" altLang="en-US"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rPr>
                        <a:t>①制约和影响企业的政治因素；②法律体系、法规及法律环境。</a:t>
                      </a:r>
                      <a:endParaRPr lang="zh-CN"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739887">
                <a:tc>
                  <a:txBody>
                    <a:bodyPr/>
                    <a:lstStyle/>
                    <a:p>
                      <a:pPr algn="ctr">
                        <a:lnSpc>
                          <a:spcPct val="115000"/>
                        </a:lnSpc>
                        <a:spcAft>
                          <a:spcPts val="0"/>
                        </a:spcAft>
                      </a:pP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经济环境（</a:t>
                      </a:r>
                      <a:r>
                        <a:rPr lang="en-US" alt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Economical</a:t>
                      </a: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a:t>
                      </a:r>
                      <a:endParaRPr 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marL="0" indent="-457200" algn="l">
                        <a:lnSpc>
                          <a:spcPct val="120000"/>
                        </a:lnSpc>
                        <a:spcAft>
                          <a:spcPts val="0"/>
                        </a:spcAft>
                        <a:buFont typeface="Arial" panose="020B0604020202020204" pitchFamily="34" charset="0"/>
                        <a:buNone/>
                      </a:pPr>
                      <a:r>
                        <a:rPr lang="zh-CN" altLang="en-US"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rPr>
                        <a:t>经济结构、经济增长率、财政与货币政策、能源和运输成本；消费倾向与可支配收入、失业率、通货膨胀与紧缩、利率、汇率等。</a:t>
                      </a:r>
                      <a:endParaRPr lang="zh-CN"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739887">
                <a:tc>
                  <a:txBody>
                    <a:bodyPr/>
                    <a:lstStyle/>
                    <a:p>
                      <a:pPr algn="ctr">
                        <a:lnSpc>
                          <a:spcPct val="115000"/>
                        </a:lnSpc>
                        <a:spcAft>
                          <a:spcPts val="0"/>
                        </a:spcAft>
                      </a:pP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社会</a:t>
                      </a:r>
                      <a:r>
                        <a:rPr lang="en-US" alt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&amp;</a:t>
                      </a: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自然（</a:t>
                      </a:r>
                      <a:r>
                        <a:rPr lang="en-US" alt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Social</a:t>
                      </a: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a:t>
                      </a:r>
                      <a:endParaRPr 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marL="0" indent="-457200" algn="l">
                        <a:lnSpc>
                          <a:spcPct val="120000"/>
                        </a:lnSpc>
                        <a:spcAft>
                          <a:spcPts val="0"/>
                        </a:spcAft>
                        <a:buFont typeface="Arial" panose="020B0604020202020204" pitchFamily="34" charset="0"/>
                        <a:buNone/>
                      </a:pPr>
                      <a:r>
                        <a:rPr lang="zh-CN" altLang="en-US"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rPr>
                        <a:t>①教育水平、生活方式、社会价值观与习俗、消费习惯、就业情况等；</a:t>
                      </a:r>
                    </a:p>
                    <a:p>
                      <a:pPr marL="0" indent="-457200" algn="l">
                        <a:lnSpc>
                          <a:spcPct val="120000"/>
                        </a:lnSpc>
                        <a:spcAft>
                          <a:spcPts val="0"/>
                        </a:spcAft>
                        <a:buFont typeface="Arial" panose="020B0604020202020204" pitchFamily="34" charset="0"/>
                        <a:buNone/>
                      </a:pPr>
                      <a:r>
                        <a:rPr lang="zh-CN" altLang="en-US"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rPr>
                        <a:t>②人口、土地、资源、气候、生态、交通、基础设施、环境保护等。</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739887">
                <a:tc>
                  <a:txBody>
                    <a:bodyPr/>
                    <a:lstStyle/>
                    <a:p>
                      <a:pPr algn="ctr">
                        <a:lnSpc>
                          <a:spcPct val="115000"/>
                        </a:lnSpc>
                        <a:spcAft>
                          <a:spcPts val="0"/>
                        </a:spcAft>
                      </a:pP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技术环境（</a:t>
                      </a:r>
                      <a:r>
                        <a:rPr lang="en-US" alt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Technological</a:t>
                      </a:r>
                      <a:r>
                        <a:rPr lang="zh-CN" altLang="en-US"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rPr>
                        <a:t>）</a:t>
                      </a:r>
                      <a:endParaRPr lang="zh-CN" sz="1600" b="0" kern="100" dirty="0">
                        <a:solidFill>
                          <a:schemeClr val="bg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marL="0" indent="-457200" algn="l">
                        <a:lnSpc>
                          <a:spcPct val="120000"/>
                        </a:lnSpc>
                        <a:spcAft>
                          <a:spcPts val="0"/>
                        </a:spcAft>
                        <a:buFont typeface="Arial" panose="020B0604020202020204" pitchFamily="34" charset="0"/>
                        <a:buNone/>
                      </a:pPr>
                      <a:r>
                        <a:rPr lang="zh-CN" altLang="en-US"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rPr>
                        <a:t>创新机制、科技投入、技术总体水平、技术开发应用速度及寿命周期、企业竞争对手的研发投入，社会技术人才的素质水平和待遇成本。</a:t>
                      </a:r>
                      <a:endParaRPr lang="zh-CN" sz="1400" b="0" kern="100" dirty="0">
                        <a:solidFill>
                          <a:schemeClr val="tx1"/>
                        </a:solidFill>
                        <a:effectLst/>
                        <a:latin typeface="Arial" panose="020B0604020202020204" pitchFamily="34" charset="0"/>
                        <a:ea typeface="思源黑体 CN Regular" panose="020B0500000000000000" pitchFamily="34" charset="-122"/>
                        <a:sym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39" name="TextBox 9"/>
          <p:cNvSpPr txBox="1"/>
          <p:nvPr/>
        </p:nvSpPr>
        <p:spPr>
          <a:xfrm>
            <a:off x="1088670" y="1093814"/>
            <a:ext cx="2306039" cy="400110"/>
          </a:xfrm>
          <a:prstGeom prst="rect">
            <a:avLst/>
          </a:prstGeom>
          <a:solidFill>
            <a:srgbClr val="C00000"/>
          </a:solidFill>
        </p:spPr>
        <p:txBody>
          <a:bodyPr wrap="square" rtlCol="0">
            <a:spAutoFit/>
          </a:bodyPr>
          <a:lstStyle/>
          <a:p>
            <a:pPr algn="ctr"/>
            <a:r>
              <a:rPr lang="zh-CN" altLang="en-US" sz="20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宏观环境分析</a:t>
            </a:r>
          </a:p>
        </p:txBody>
      </p:sp>
      <p:sp>
        <p:nvSpPr>
          <p:cNvPr id="44" name="矩形 43"/>
          <p:cNvSpPr/>
          <p:nvPr/>
        </p:nvSpPr>
        <p:spPr>
          <a:xfrm>
            <a:off x="1081364" y="1603831"/>
            <a:ext cx="10029272" cy="683264"/>
          </a:xfrm>
          <a:prstGeom prst="rect">
            <a:avLst/>
          </a:prstGeom>
          <a:noFill/>
        </p:spPr>
        <p:txBody>
          <a:bodyPr wrap="square">
            <a:spAutoFit/>
          </a:bodyPr>
          <a:lstStyle/>
          <a:p>
            <a:pPr>
              <a:lnSpc>
                <a:spcPct val="12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宏观环境分析的目的是要确定宏观环境中影响行业和企业的关键因素，预测这些关键因素未来的变化，以及这些变化对企业影响的程度和性质、机遇与威胁。</a:t>
            </a:r>
            <a:endParaRPr lang="zh-CN" altLang="zh-CN" sz="1600" dirty="0">
              <a:latin typeface="Arial" panose="020B0604020202020204" pitchFamily="34" charset="0"/>
              <a:ea typeface="思源黑体 CN Regular" panose="020B0500000000000000" pitchFamily="34" charset="-122"/>
              <a:sym typeface="Arial" panose="020B0604020202020204" pitchFamily="34" charset="0"/>
            </a:endParaRPr>
          </a:p>
        </p:txBody>
      </p:sp>
      <p:cxnSp>
        <p:nvCxnSpPr>
          <p:cNvPr id="6" name="直接连接符 5"/>
          <p:cNvCxnSpPr/>
          <p:nvPr/>
        </p:nvCxnSpPr>
        <p:spPr>
          <a:xfrm>
            <a:off x="4011930" y="3453258"/>
            <a:ext cx="7020000" cy="0"/>
          </a:xfrm>
          <a:prstGeom prst="line">
            <a:avLst/>
          </a:prstGeom>
          <a:ln>
            <a:solidFill>
              <a:srgbClr val="192C76"/>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011930" y="4196208"/>
            <a:ext cx="7020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011930" y="4939158"/>
            <a:ext cx="7020000" cy="0"/>
          </a:xfrm>
          <a:prstGeom prst="line">
            <a:avLst/>
          </a:prstGeom>
          <a:ln>
            <a:solidFill>
              <a:srgbClr val="192C76"/>
            </a:solidFill>
          </a:ln>
        </p:spPr>
        <p:style>
          <a:lnRef idx="1">
            <a:schemeClr val="accent1"/>
          </a:lnRef>
          <a:fillRef idx="0">
            <a:schemeClr val="accent1"/>
          </a:fillRef>
          <a:effectRef idx="0">
            <a:schemeClr val="accent1"/>
          </a:effectRef>
          <a:fontRef idx="minor">
            <a:schemeClr val="tx1"/>
          </a:fontRef>
        </p:style>
      </p:cxnSp>
      <p:pic>
        <p:nvPicPr>
          <p:cNvPr id="4" name="图片 3">
            <a:extLst>
              <a:ext uri="{FF2B5EF4-FFF2-40B4-BE49-F238E27FC236}">
                <a16:creationId xmlns:a16="http://schemas.microsoft.com/office/drawing/2014/main" id="{D9EAAA98-7BD9-4EF7-B779-DA10A132D5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6329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13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p:stCondLst>
                              <p:cond delay="1800"/>
                            </p:stCondLst>
                            <p:childTnLst>
                              <p:par>
                                <p:cTn id="17" presetID="16" presetClass="entr" presetSubtype="21"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barn(inVertical)">
                                      <p:cBhvr>
                                        <p:cTn id="19" dur="500"/>
                                        <p:tgtEl>
                                          <p:spTgt spid="44"/>
                                        </p:tgtEl>
                                      </p:cBhvr>
                                    </p:animEffect>
                                  </p:childTnLst>
                                </p:cTn>
                              </p:par>
                            </p:childTnLst>
                          </p:cTn>
                        </p:par>
                        <p:par>
                          <p:cTn id="20" fill="hold">
                            <p:stCondLst>
                              <p:cond delay="2300"/>
                            </p:stCondLst>
                            <p:childTnLst>
                              <p:par>
                                <p:cTn id="21" presetID="50" presetClass="entr" presetSubtype="0" decel="10000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000" fill="hold"/>
                                        <p:tgtEl>
                                          <p:spTgt spid="30"/>
                                        </p:tgtEl>
                                        <p:attrNameLst>
                                          <p:attrName>ppt_w</p:attrName>
                                        </p:attrNameLst>
                                      </p:cBhvr>
                                      <p:tavLst>
                                        <p:tav tm="0">
                                          <p:val>
                                            <p:strVal val="#ppt_w+.3"/>
                                          </p:val>
                                        </p:tav>
                                        <p:tav tm="100000">
                                          <p:val>
                                            <p:strVal val="#ppt_w"/>
                                          </p:val>
                                        </p:tav>
                                      </p:tavLst>
                                    </p:anim>
                                    <p:anim calcmode="lin" valueType="num">
                                      <p:cBhvr>
                                        <p:cTn id="24" dur="1000" fill="hold"/>
                                        <p:tgtEl>
                                          <p:spTgt spid="30"/>
                                        </p:tgtEl>
                                        <p:attrNameLst>
                                          <p:attrName>ppt_h</p:attrName>
                                        </p:attrNameLst>
                                      </p:cBhvr>
                                      <p:tavLst>
                                        <p:tav tm="0">
                                          <p:val>
                                            <p:strVal val="#ppt_h"/>
                                          </p:val>
                                        </p:tav>
                                        <p:tav tm="100000">
                                          <p:val>
                                            <p:strVal val="#ppt_h"/>
                                          </p:val>
                                        </p:tav>
                                      </p:tavLst>
                                    </p:anim>
                                    <p:animEffect transition="in" filter="fade">
                                      <p:cBhvr>
                                        <p:cTn id="25" dur="10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9" grpId="0" animBg="1"/>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Freeform 5"/>
          <p:cNvSpPr/>
          <p:nvPr/>
        </p:nvSpPr>
        <p:spPr bwMode="auto">
          <a:xfrm rot="5400000">
            <a:off x="2714303" y="3255149"/>
            <a:ext cx="2208283" cy="1992781"/>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lt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9"/>
          <p:cNvSpPr txBox="1"/>
          <p:nvPr/>
        </p:nvSpPr>
        <p:spPr>
          <a:xfrm>
            <a:off x="1138239" y="204108"/>
            <a:ext cx="5553123"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外部环境分析（宏观环境、微观环境）</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9" name="矩形 18"/>
          <p:cNvSpPr/>
          <p:nvPr/>
        </p:nvSpPr>
        <p:spPr>
          <a:xfrm>
            <a:off x="7483034" y="3411111"/>
            <a:ext cx="3064480" cy="25412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00B0F0">
                      <a:lumMod val="100000"/>
                    </a:srgbClr>
                  </a:gs>
                  <a:gs pos="100000">
                    <a:srgbClr val="00B0F0">
                      <a:lumMod val="70000"/>
                      <a:lumOff val="30000"/>
                    </a:srgbClr>
                  </a:gs>
                </a:gsLst>
                <a:lin ang="5400000" scaled="1"/>
              </a:gra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1" name="TextBox 9"/>
          <p:cNvSpPr txBox="1"/>
          <p:nvPr/>
        </p:nvSpPr>
        <p:spPr>
          <a:xfrm>
            <a:off x="939200" y="1130277"/>
            <a:ext cx="2316592" cy="400110"/>
          </a:xfrm>
          <a:prstGeom prst="rect">
            <a:avLst/>
          </a:prstGeom>
          <a:solidFill>
            <a:srgbClr val="C00000"/>
          </a:solidFill>
        </p:spPr>
        <p:txBody>
          <a:bodyPr wrap="square" rtlCol="0">
            <a:spAutoFit/>
          </a:bodyPr>
          <a:lstStyle/>
          <a:p>
            <a:pPr algn="ctr"/>
            <a:r>
              <a:rPr lang="zh-CN" altLang="en-US" sz="20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微观环境分析</a:t>
            </a:r>
          </a:p>
        </p:txBody>
      </p:sp>
      <p:sp>
        <p:nvSpPr>
          <p:cNvPr id="22" name="矩形 21"/>
          <p:cNvSpPr/>
          <p:nvPr/>
        </p:nvSpPr>
        <p:spPr>
          <a:xfrm>
            <a:off x="1088671" y="1693620"/>
            <a:ext cx="10029272" cy="978729"/>
          </a:xfrm>
          <a:prstGeom prst="rect">
            <a:avLst/>
          </a:prstGeom>
          <a:noFill/>
        </p:spPr>
        <p:txBody>
          <a:bodyPr wrap="square">
            <a:spAutoFit/>
          </a:bodyPr>
          <a:lstStyle/>
          <a:p>
            <a:pPr>
              <a:lnSpc>
                <a:spcPct val="12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微观环境分析即是对行业</a:t>
            </a:r>
            <a:r>
              <a:rPr lang="en-US" altLang="zh-CN" sz="1600" dirty="0">
                <a:latin typeface="Arial" panose="020B0604020202020204" pitchFamily="34" charset="0"/>
                <a:ea typeface="思源黑体 CN Regular" panose="020B0500000000000000" pitchFamily="34" charset="-122"/>
                <a:sym typeface="Arial" panose="020B0604020202020204" pitchFamily="34" charset="0"/>
              </a:rPr>
              <a:t>/</a:t>
            </a: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产业及竞争环境分析的分析。主要是分析行业竞争结构的五种因素的变化，分析出产业的盈利性和产业的吸引力，在此基础上确认企业所面临的直接竞争机会与威胁。采用的工具是：“五种力量模型”。</a:t>
            </a:r>
            <a:endParaRPr lang="zh-CN" altLang="zh-CN" sz="16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23" name="TextBox 9"/>
          <p:cNvSpPr txBox="1"/>
          <p:nvPr/>
        </p:nvSpPr>
        <p:spPr>
          <a:xfrm>
            <a:off x="3121139" y="2679830"/>
            <a:ext cx="1608134" cy="369332"/>
          </a:xfrm>
          <a:prstGeom prst="rect">
            <a:avLst/>
          </a:prstGeom>
          <a:noFill/>
        </p:spPr>
        <p:txBody>
          <a:bodyPr wrap="none" rtlCol="0">
            <a:spAutoFit/>
          </a:bodyPr>
          <a:lstStyle/>
          <a:p>
            <a:pPr algn="ctr"/>
            <a:r>
              <a:rPr lang="zh-CN" altLang="en-US"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新进入者威胁</a:t>
            </a:r>
          </a:p>
        </p:txBody>
      </p:sp>
      <p:sp>
        <p:nvSpPr>
          <p:cNvPr id="28" name="TextBox 9"/>
          <p:cNvSpPr txBox="1"/>
          <p:nvPr/>
        </p:nvSpPr>
        <p:spPr>
          <a:xfrm>
            <a:off x="1552391" y="3986391"/>
            <a:ext cx="1133645" cy="646331"/>
          </a:xfrm>
          <a:prstGeom prst="rect">
            <a:avLst/>
          </a:prstGeom>
          <a:noFill/>
        </p:spPr>
        <p:txBody>
          <a:bodyPr wrap="none" rtlCol="0">
            <a:spAutoFit/>
          </a:bodyPr>
          <a:lstStyle/>
          <a:p>
            <a:pPr algn="ctr"/>
            <a:r>
              <a:rPr lang="zh-CN" altLang="en-US"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供应商</a:t>
            </a:r>
            <a:endParaRPr lang="en-US" altLang="zh-CN"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a:p>
            <a:pPr algn="ctr"/>
            <a:r>
              <a:rPr lang="zh-CN" altLang="en-US"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谈判能力</a:t>
            </a:r>
          </a:p>
        </p:txBody>
      </p:sp>
      <p:sp>
        <p:nvSpPr>
          <p:cNvPr id="29" name="TextBox 9"/>
          <p:cNvSpPr txBox="1"/>
          <p:nvPr/>
        </p:nvSpPr>
        <p:spPr>
          <a:xfrm>
            <a:off x="4928306" y="3986391"/>
            <a:ext cx="1133645" cy="646331"/>
          </a:xfrm>
          <a:prstGeom prst="rect">
            <a:avLst/>
          </a:prstGeom>
          <a:noFill/>
        </p:spPr>
        <p:txBody>
          <a:bodyPr wrap="none" rtlCol="0">
            <a:spAutoFit/>
          </a:bodyPr>
          <a:lstStyle/>
          <a:p>
            <a:pPr algn="ctr"/>
            <a:r>
              <a:rPr lang="zh-CN" altLang="en-US"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客户砍价</a:t>
            </a:r>
            <a:endParaRPr lang="en-US" altLang="zh-CN"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a:p>
            <a:pPr algn="ctr"/>
            <a:r>
              <a:rPr lang="zh-CN" altLang="en-US"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能力</a:t>
            </a:r>
          </a:p>
        </p:txBody>
      </p:sp>
      <p:sp>
        <p:nvSpPr>
          <p:cNvPr id="31" name="TextBox 9"/>
          <p:cNvSpPr txBox="1"/>
          <p:nvPr/>
        </p:nvSpPr>
        <p:spPr>
          <a:xfrm>
            <a:off x="3061511" y="5540611"/>
            <a:ext cx="1370888" cy="369332"/>
          </a:xfrm>
          <a:prstGeom prst="rect">
            <a:avLst/>
          </a:prstGeom>
          <a:noFill/>
        </p:spPr>
        <p:txBody>
          <a:bodyPr wrap="none" rtlCol="0">
            <a:spAutoFit/>
          </a:bodyPr>
          <a:lstStyle/>
          <a:p>
            <a:pPr algn="ctr"/>
            <a:r>
              <a:rPr lang="zh-CN" altLang="en-US"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替代品威胁</a:t>
            </a:r>
          </a:p>
        </p:txBody>
      </p:sp>
      <p:sp>
        <p:nvSpPr>
          <p:cNvPr id="32" name="TextBox 9"/>
          <p:cNvSpPr txBox="1"/>
          <p:nvPr/>
        </p:nvSpPr>
        <p:spPr>
          <a:xfrm>
            <a:off x="3071199" y="3832502"/>
            <a:ext cx="1447832" cy="830997"/>
          </a:xfrm>
          <a:prstGeom prst="rect">
            <a:avLst/>
          </a:prstGeom>
          <a:noFill/>
        </p:spPr>
        <p:txBody>
          <a:bodyPr wrap="none" rtlCol="0">
            <a:spAutoFit/>
          </a:bodyPr>
          <a:lstStyle>
            <a:defPPr>
              <a:defRPr lang="zh-CN"/>
            </a:defPPr>
            <a:lvl1pPr algn="ctr">
              <a:defRPr>
                <a:solidFill>
                  <a:srgbClr val="0A5688"/>
                </a:solidFill>
                <a:latin typeface="思源黑体 CN Heavy" panose="020B0A00000000000000" pitchFamily="34" charset="-122"/>
                <a:ea typeface="思源黑体 CN Heavy" panose="020B0A00000000000000" pitchFamily="34" charset="-122"/>
              </a:defRPr>
            </a:lvl1pPr>
          </a:lstStyle>
          <a:p>
            <a:r>
              <a:rPr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现有同行</a:t>
            </a:r>
            <a:endParaRPr lang="en-US" altLang="zh-CN"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a:p>
            <a:r>
              <a:rPr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间竞争</a:t>
            </a:r>
          </a:p>
        </p:txBody>
      </p:sp>
      <p:sp>
        <p:nvSpPr>
          <p:cNvPr id="33" name="矩形 32"/>
          <p:cNvSpPr/>
          <p:nvPr/>
        </p:nvSpPr>
        <p:spPr>
          <a:xfrm>
            <a:off x="7783293" y="4128077"/>
            <a:ext cx="2539326" cy="1274195"/>
          </a:xfrm>
          <a:prstGeom prst="rect">
            <a:avLst/>
          </a:prstGeom>
          <a:noFill/>
        </p:spPr>
        <p:txBody>
          <a:bodyPr wrap="square">
            <a:spAutoFit/>
          </a:bodyPr>
          <a:lstStyle/>
          <a:p>
            <a:pPr algn="just">
              <a:lnSpc>
                <a:spcPct val="120000"/>
              </a:lnSpc>
            </a:pP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五种力量模型将大量不同的因素汇集在一个简便的模型中，以此分析一个行业的基本竞争态势。</a:t>
            </a:r>
            <a:endParaRPr lang="zh-CN" altLang="zh-CN"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4" name="图片 3">
            <a:extLst>
              <a:ext uri="{FF2B5EF4-FFF2-40B4-BE49-F238E27FC236}">
                <a16:creationId xmlns:a16="http://schemas.microsoft.com/office/drawing/2014/main" id="{F7D157D0-6815-4602-8BDA-FBA2DF5F8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52209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13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800"/>
                            </p:stCondLst>
                            <p:childTnLst>
                              <p:par>
                                <p:cTn id="17" presetID="22" presetClass="entr" presetSubtype="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750"/>
                                        <p:tgtEl>
                                          <p:spTgt spid="22"/>
                                        </p:tgtEl>
                                      </p:cBhvr>
                                    </p:animEffect>
                                  </p:childTnLst>
                                </p:cTn>
                              </p:par>
                            </p:childTnLst>
                          </p:cTn>
                        </p:par>
                        <p:par>
                          <p:cTn id="20" fill="hold">
                            <p:stCondLst>
                              <p:cond delay="255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par>
                                <p:cTn id="36" presetID="2" presetClass="entr" presetSubtype="2" decel="10000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750" fill="hold"/>
                                        <p:tgtEl>
                                          <p:spTgt spid="19"/>
                                        </p:tgtEl>
                                        <p:attrNameLst>
                                          <p:attrName>ppt_x</p:attrName>
                                        </p:attrNameLst>
                                      </p:cBhvr>
                                      <p:tavLst>
                                        <p:tav tm="0">
                                          <p:val>
                                            <p:strVal val="1+#ppt_w/2"/>
                                          </p:val>
                                        </p:tav>
                                        <p:tav tm="100000">
                                          <p:val>
                                            <p:strVal val="#ppt_x"/>
                                          </p:val>
                                        </p:tav>
                                      </p:tavLst>
                                    </p:anim>
                                    <p:anim calcmode="lin" valueType="num">
                                      <p:cBhvr additive="base">
                                        <p:cTn id="39" dur="750" fill="hold"/>
                                        <p:tgtEl>
                                          <p:spTgt spid="19"/>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1000"/>
                                        <p:tgtEl>
                                          <p:spTgt spid="3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6" grpId="0"/>
      <p:bldP spid="19" grpId="0" animBg="1"/>
      <p:bldP spid="21" grpId="0" animBg="1"/>
      <p:bldP spid="22" grpId="0"/>
      <p:bldP spid="23" grpId="0"/>
      <p:bldP spid="28" grpId="0"/>
      <p:bldP spid="29"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 name="环形箭头 31"/>
          <p:cNvSpPr/>
          <p:nvPr/>
        </p:nvSpPr>
        <p:spPr>
          <a:xfrm rot="13500000">
            <a:off x="1492206" y="2493486"/>
            <a:ext cx="3430678" cy="3430678"/>
          </a:xfrm>
          <a:prstGeom prst="circularArrow">
            <a:avLst>
              <a:gd name="adj1" fmla="val 4470"/>
              <a:gd name="adj2" fmla="val 737930"/>
              <a:gd name="adj3" fmla="val 8965796"/>
              <a:gd name="adj4" fmla="val 581613"/>
              <a:gd name="adj5" fmla="val 879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环形箭头 32"/>
          <p:cNvSpPr/>
          <p:nvPr/>
        </p:nvSpPr>
        <p:spPr>
          <a:xfrm rot="900000">
            <a:off x="1225286" y="2493486"/>
            <a:ext cx="3430678" cy="3430678"/>
          </a:xfrm>
          <a:prstGeom prst="circularArrow">
            <a:avLst>
              <a:gd name="adj1" fmla="val 4470"/>
              <a:gd name="adj2" fmla="val 737930"/>
              <a:gd name="adj3" fmla="val 8965796"/>
              <a:gd name="adj4" fmla="val 2378506"/>
              <a:gd name="adj5" fmla="val 879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标注 33"/>
          <p:cNvSpPr/>
          <p:nvPr/>
        </p:nvSpPr>
        <p:spPr>
          <a:xfrm>
            <a:off x="5841880" y="2972120"/>
            <a:ext cx="5569424" cy="2752975"/>
          </a:xfrm>
          <a:prstGeom prst="wedgeRectCallout">
            <a:avLst>
              <a:gd name="adj1" fmla="val -62611"/>
              <a:gd name="adj2" fmla="val -15407"/>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49" name="组合 48"/>
          <p:cNvGrpSpPr/>
          <p:nvPr/>
        </p:nvGrpSpPr>
        <p:grpSpPr>
          <a:xfrm>
            <a:off x="3232607" y="2529513"/>
            <a:ext cx="1735776" cy="1735768"/>
            <a:chOff x="2818223" y="2344606"/>
            <a:chExt cx="1735776" cy="1735768"/>
          </a:xfrm>
        </p:grpSpPr>
        <p:sp>
          <p:nvSpPr>
            <p:cNvPr id="50" name="椭圆 49"/>
            <p:cNvSpPr/>
            <p:nvPr/>
          </p:nvSpPr>
          <p:spPr>
            <a:xfrm>
              <a:off x="2818223" y="2344606"/>
              <a:ext cx="1735776" cy="1735768"/>
            </a:xfrm>
            <a:prstGeom prst="ellipse">
              <a:avLst/>
            </a:prstGeom>
            <a:solidFill>
              <a:srgbClr val="C0000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6" name="矩形 55"/>
            <p:cNvSpPr/>
            <p:nvPr/>
          </p:nvSpPr>
          <p:spPr>
            <a:xfrm>
              <a:off x="2930454" y="2787213"/>
              <a:ext cx="1511313" cy="867930"/>
            </a:xfrm>
            <a:prstGeom prst="rect">
              <a:avLst/>
            </a:prstGeom>
            <a:noFill/>
          </p:spPr>
          <p:txBody>
            <a:bodyPr wrap="square">
              <a:spAutoFit/>
            </a:bodyPr>
            <a:lstStyle/>
            <a:p>
              <a:pPr algn="ctr">
                <a:lnSpc>
                  <a:spcPct val="120000"/>
                </a:lnSpc>
              </a:pPr>
              <a:r>
                <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每项活动都能给企业带来有形或无形的价值</a:t>
              </a:r>
              <a:endParaRPr lang="zh-CN" altLang="zh-CN"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57" name="TextBox 9"/>
          <p:cNvSpPr txBox="1"/>
          <p:nvPr/>
        </p:nvSpPr>
        <p:spPr>
          <a:xfrm>
            <a:off x="1295965" y="191169"/>
            <a:ext cx="1763624"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价值链概述</a:t>
            </a:r>
          </a:p>
        </p:txBody>
      </p:sp>
      <p:grpSp>
        <p:nvGrpSpPr>
          <p:cNvPr id="58" name="组合 57"/>
          <p:cNvGrpSpPr/>
          <p:nvPr/>
        </p:nvGrpSpPr>
        <p:grpSpPr>
          <a:xfrm>
            <a:off x="2046484" y="3732112"/>
            <a:ext cx="2136564" cy="2136556"/>
            <a:chOff x="1632100" y="3547205"/>
            <a:chExt cx="2136564" cy="2136556"/>
          </a:xfrm>
        </p:grpSpPr>
        <p:sp>
          <p:nvSpPr>
            <p:cNvPr id="59" name="椭圆 58"/>
            <p:cNvSpPr/>
            <p:nvPr/>
          </p:nvSpPr>
          <p:spPr>
            <a:xfrm>
              <a:off x="1632100" y="3547205"/>
              <a:ext cx="2136564" cy="2136556"/>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0" name="矩形 59"/>
            <p:cNvSpPr/>
            <p:nvPr/>
          </p:nvSpPr>
          <p:spPr>
            <a:xfrm>
              <a:off x="1944726" y="4025803"/>
              <a:ext cx="1511313" cy="1384995"/>
            </a:xfrm>
            <a:prstGeom prst="rect">
              <a:avLst/>
            </a:prstGeom>
            <a:noFill/>
          </p:spPr>
          <p:txBody>
            <a:bodyPr wrap="square">
              <a:spAutoFit/>
            </a:bodyPr>
            <a:lstStyle/>
            <a:p>
              <a:pPr algn="ctr">
                <a:lnSpc>
                  <a:spcPct val="120000"/>
                </a:lnSpc>
              </a:pPr>
              <a:r>
                <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价值链不仅包括企业内部各链式活动，而且更重要的是，还包括企业外部活动</a:t>
              </a:r>
              <a:endParaRPr lang="zh-CN" altLang="zh-CN"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grpSp>
        <p:nvGrpSpPr>
          <p:cNvPr id="61" name="组合 60"/>
          <p:cNvGrpSpPr/>
          <p:nvPr/>
        </p:nvGrpSpPr>
        <p:grpSpPr>
          <a:xfrm>
            <a:off x="1503055" y="2639311"/>
            <a:ext cx="1550054" cy="1550048"/>
            <a:chOff x="1088671" y="2454404"/>
            <a:chExt cx="1550054" cy="1550048"/>
          </a:xfrm>
        </p:grpSpPr>
        <p:sp>
          <p:nvSpPr>
            <p:cNvPr id="62" name="椭圆 61"/>
            <p:cNvSpPr/>
            <p:nvPr/>
          </p:nvSpPr>
          <p:spPr>
            <a:xfrm>
              <a:off x="1088671" y="2454404"/>
              <a:ext cx="1550054" cy="1550048"/>
            </a:xfrm>
            <a:prstGeom prst="ellipse">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3" name="矩形 62"/>
            <p:cNvSpPr/>
            <p:nvPr/>
          </p:nvSpPr>
          <p:spPr>
            <a:xfrm>
              <a:off x="1108041" y="2924729"/>
              <a:ext cx="1511313" cy="609398"/>
            </a:xfrm>
            <a:prstGeom prst="rect">
              <a:avLst/>
            </a:prstGeom>
            <a:noFill/>
          </p:spPr>
          <p:txBody>
            <a:bodyPr wrap="square">
              <a:spAutoFit/>
            </a:bodyPr>
            <a:lstStyle/>
            <a:p>
              <a:pPr algn="ctr">
                <a:lnSpc>
                  <a:spcPct val="120000"/>
                </a:lnSpc>
              </a:pPr>
              <a:r>
                <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企业各项活动之间都有密切联系</a:t>
              </a:r>
              <a:endParaRPr lang="zh-CN" altLang="zh-CN"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65" name="矩形 64"/>
          <p:cNvSpPr/>
          <p:nvPr/>
        </p:nvSpPr>
        <p:spPr>
          <a:xfrm>
            <a:off x="1467197" y="1456743"/>
            <a:ext cx="9680653" cy="683264"/>
          </a:xfrm>
          <a:prstGeom prst="rect">
            <a:avLst/>
          </a:prstGeom>
          <a:noFill/>
        </p:spPr>
        <p:txBody>
          <a:bodyPr wrap="square">
            <a:spAutoFit/>
          </a:bodyPr>
          <a:lstStyle/>
          <a:p>
            <a:pPr>
              <a:lnSpc>
                <a:spcPct val="12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每一个企业都是在设计、生产、销售、发送和辅助其产品生产过程中进行各种活动的集合体，这些互不相同但又相互关联的生产经营活动，构成了一个创造价值的动态过程，即价值链。</a:t>
            </a:r>
            <a:endParaRPr lang="zh-CN" altLang="zh-CN" sz="16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66" name="矩形 65"/>
          <p:cNvSpPr/>
          <p:nvPr/>
        </p:nvSpPr>
        <p:spPr>
          <a:xfrm>
            <a:off x="6307524" y="3487548"/>
            <a:ext cx="4879344" cy="1865126"/>
          </a:xfrm>
          <a:prstGeom prst="rect">
            <a:avLst/>
          </a:prstGeom>
          <a:noFill/>
        </p:spPr>
        <p:txBody>
          <a:bodyPr wrap="square">
            <a:spAutoFit/>
          </a:bodyPr>
          <a:lstStyle/>
          <a:p>
            <a:pPr>
              <a:lnSpc>
                <a:spcPct val="120000"/>
              </a:lnSpc>
            </a:pP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“价值链”理论揭示，企业与企业的竞争，不只是某个环节的竞争，而是整个价值链的竞争，而整个价值链的综合竞争力决定企业的竞争力。 “消费者心目中的价值由一连串企业内部物质与技术上的具体活动与利润所构成，当你和其他企业竞争时，其实是内部多项活动在进行竞争，而不是某一项活动的竞争。”</a:t>
            </a:r>
            <a:endParaRPr lang="zh-CN" altLang="zh-CN"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4" name="图片 3">
            <a:extLst>
              <a:ext uri="{FF2B5EF4-FFF2-40B4-BE49-F238E27FC236}">
                <a16:creationId xmlns:a16="http://schemas.microsoft.com/office/drawing/2014/main" id="{4F869B34-D89C-4A47-910F-A7FAD654B3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35417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700"/>
                            </p:stCondLst>
                            <p:childTnLst>
                              <p:par>
                                <p:cTn id="11" presetID="16" presetClass="entr" presetSubtype="21"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barn(inVertical)">
                                      <p:cBhvr>
                                        <p:cTn id="13" dur="500"/>
                                        <p:tgtEl>
                                          <p:spTgt spid="65"/>
                                        </p:tgtEl>
                                      </p:cBhvr>
                                    </p:animEffect>
                                  </p:childTnLst>
                                </p:cTn>
                              </p:par>
                            </p:childTnLst>
                          </p:cTn>
                        </p:par>
                        <p:par>
                          <p:cTn id="14" fill="hold">
                            <p:stCondLst>
                              <p:cond delay="1200"/>
                            </p:stCondLst>
                            <p:childTnLst>
                              <p:par>
                                <p:cTn id="15" presetID="42" presetClass="entr" presetSubtype="0"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750"/>
                                        <p:tgtEl>
                                          <p:spTgt spid="61"/>
                                        </p:tgtEl>
                                      </p:cBhvr>
                                    </p:animEffect>
                                    <p:anim calcmode="lin" valueType="num">
                                      <p:cBhvr>
                                        <p:cTn id="18" dur="750" fill="hold"/>
                                        <p:tgtEl>
                                          <p:spTgt spid="61"/>
                                        </p:tgtEl>
                                        <p:attrNameLst>
                                          <p:attrName>ppt_x</p:attrName>
                                        </p:attrNameLst>
                                      </p:cBhvr>
                                      <p:tavLst>
                                        <p:tav tm="0">
                                          <p:val>
                                            <p:strVal val="#ppt_x"/>
                                          </p:val>
                                        </p:tav>
                                        <p:tav tm="100000">
                                          <p:val>
                                            <p:strVal val="#ppt_x"/>
                                          </p:val>
                                        </p:tav>
                                      </p:tavLst>
                                    </p:anim>
                                    <p:anim calcmode="lin" valueType="num">
                                      <p:cBhvr>
                                        <p:cTn id="19" dur="750" fill="hold"/>
                                        <p:tgtEl>
                                          <p:spTgt spid="6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750"/>
                                        <p:tgtEl>
                                          <p:spTgt spid="49"/>
                                        </p:tgtEl>
                                      </p:cBhvr>
                                    </p:animEffect>
                                    <p:anim calcmode="lin" valueType="num">
                                      <p:cBhvr>
                                        <p:cTn id="23" dur="750" fill="hold"/>
                                        <p:tgtEl>
                                          <p:spTgt spid="49"/>
                                        </p:tgtEl>
                                        <p:attrNameLst>
                                          <p:attrName>ppt_x</p:attrName>
                                        </p:attrNameLst>
                                      </p:cBhvr>
                                      <p:tavLst>
                                        <p:tav tm="0">
                                          <p:val>
                                            <p:strVal val="#ppt_x"/>
                                          </p:val>
                                        </p:tav>
                                        <p:tav tm="100000">
                                          <p:val>
                                            <p:strVal val="#ppt_x"/>
                                          </p:val>
                                        </p:tav>
                                      </p:tavLst>
                                    </p:anim>
                                    <p:anim calcmode="lin" valueType="num">
                                      <p:cBhvr>
                                        <p:cTn id="24" dur="750" fill="hold"/>
                                        <p:tgtEl>
                                          <p:spTgt spid="4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50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750"/>
                                        <p:tgtEl>
                                          <p:spTgt spid="58"/>
                                        </p:tgtEl>
                                      </p:cBhvr>
                                    </p:animEffect>
                                    <p:anim calcmode="lin" valueType="num">
                                      <p:cBhvr>
                                        <p:cTn id="28" dur="750" fill="hold"/>
                                        <p:tgtEl>
                                          <p:spTgt spid="58"/>
                                        </p:tgtEl>
                                        <p:attrNameLst>
                                          <p:attrName>ppt_x</p:attrName>
                                        </p:attrNameLst>
                                      </p:cBhvr>
                                      <p:tavLst>
                                        <p:tav tm="0">
                                          <p:val>
                                            <p:strVal val="#ppt_x"/>
                                          </p:val>
                                        </p:tav>
                                        <p:tav tm="100000">
                                          <p:val>
                                            <p:strVal val="#ppt_x"/>
                                          </p:val>
                                        </p:tav>
                                      </p:tavLst>
                                    </p:anim>
                                    <p:anim calcmode="lin" valueType="num">
                                      <p:cBhvr>
                                        <p:cTn id="29" dur="750" fill="hold"/>
                                        <p:tgtEl>
                                          <p:spTgt spid="58"/>
                                        </p:tgtEl>
                                        <p:attrNameLst>
                                          <p:attrName>ppt_y</p:attrName>
                                        </p:attrNameLst>
                                      </p:cBhvr>
                                      <p:tavLst>
                                        <p:tav tm="0">
                                          <p:val>
                                            <p:strVal val="#ppt_y+.1"/>
                                          </p:val>
                                        </p:tav>
                                        <p:tav tm="100000">
                                          <p:val>
                                            <p:strVal val="#ppt_y"/>
                                          </p:val>
                                        </p:tav>
                                      </p:tavLst>
                                    </p:anim>
                                  </p:childTnLst>
                                </p:cTn>
                              </p:par>
                            </p:childTnLst>
                          </p:cTn>
                        </p:par>
                        <p:par>
                          <p:cTn id="30" fill="hold">
                            <p:stCondLst>
                              <p:cond delay="245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down)">
                                      <p:cBhvr>
                                        <p:cTn id="36" dur="500"/>
                                        <p:tgtEl>
                                          <p:spTgt spid="33"/>
                                        </p:tgtEl>
                                      </p:cBhvr>
                                    </p:animEffect>
                                  </p:childTnLst>
                                </p:cTn>
                              </p:par>
                            </p:childTnLst>
                          </p:cTn>
                        </p:par>
                        <p:par>
                          <p:cTn id="37" fill="hold">
                            <p:stCondLst>
                              <p:cond delay="2950"/>
                            </p:stCondLst>
                            <p:childTnLst>
                              <p:par>
                                <p:cTn id="38" presetID="22" presetClass="entr" presetSubtype="1"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up)">
                                      <p:cBhvr>
                                        <p:cTn id="40" dur="500"/>
                                        <p:tgtEl>
                                          <p:spTgt spid="34"/>
                                        </p:tgtEl>
                                      </p:cBhvr>
                                    </p:animEffect>
                                  </p:childTnLst>
                                </p:cTn>
                              </p:par>
                            </p:childTnLst>
                          </p:cTn>
                        </p:par>
                        <p:par>
                          <p:cTn id="41" fill="hold">
                            <p:stCondLst>
                              <p:cond delay="3450"/>
                            </p:stCondLst>
                            <p:childTnLst>
                              <p:par>
                                <p:cTn id="42" presetID="22" presetClass="entr" presetSubtype="1"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Effect transition="in" filter="wipe(up)">
                                      <p:cBhvr>
                                        <p:cTn id="44"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57" grpId="0"/>
      <p:bldP spid="65"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9"/>
          <p:cNvSpPr txBox="1"/>
          <p:nvPr/>
        </p:nvSpPr>
        <p:spPr>
          <a:xfrm>
            <a:off x="1227558" y="202094"/>
            <a:ext cx="2395207"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资源与能力概述</a:t>
            </a:r>
          </a:p>
        </p:txBody>
      </p:sp>
      <p:grpSp>
        <p:nvGrpSpPr>
          <p:cNvPr id="4" name="组合 3"/>
          <p:cNvGrpSpPr/>
          <p:nvPr/>
        </p:nvGrpSpPr>
        <p:grpSpPr>
          <a:xfrm>
            <a:off x="4377436" y="1652429"/>
            <a:ext cx="3457217" cy="2981642"/>
            <a:chOff x="4715233" y="2238171"/>
            <a:chExt cx="2761535" cy="2381658"/>
          </a:xfrm>
        </p:grpSpPr>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82530" y="2466084"/>
              <a:ext cx="1886267" cy="1946273"/>
            </a:xfrm>
            <a:custGeom>
              <a:avLst/>
              <a:gdLst>
                <a:gd name="connsiteX0" fmla="*/ 985160 w 1886267"/>
                <a:gd name="connsiteY0" fmla="*/ 0 h 1946273"/>
                <a:gd name="connsiteX1" fmla="*/ 1886267 w 1886267"/>
                <a:gd name="connsiteY1" fmla="*/ 729702 h 1946273"/>
                <a:gd name="connsiteX2" fmla="*/ 1697830 w 1886267"/>
                <a:gd name="connsiteY2" fmla="*/ 1584277 h 1946273"/>
                <a:gd name="connsiteX3" fmla="*/ 901108 w 1886267"/>
                <a:gd name="connsiteY3" fmla="*/ 1946273 h 1946273"/>
                <a:gd name="connsiteX4" fmla="*/ 0 w 1886267"/>
                <a:gd name="connsiteY4" fmla="*/ 1216570 h 1946273"/>
                <a:gd name="connsiteX5" fmla="*/ 188437 w 1886267"/>
                <a:gd name="connsiteY5" fmla="*/ 361995 h 1946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267" h="1946273">
                  <a:moveTo>
                    <a:pt x="985160" y="0"/>
                  </a:moveTo>
                  <a:lnTo>
                    <a:pt x="1886267" y="729702"/>
                  </a:lnTo>
                  <a:lnTo>
                    <a:pt x="1697830" y="1584277"/>
                  </a:lnTo>
                  <a:lnTo>
                    <a:pt x="901108" y="1946273"/>
                  </a:lnTo>
                  <a:lnTo>
                    <a:pt x="0" y="1216570"/>
                  </a:lnTo>
                  <a:lnTo>
                    <a:pt x="188437" y="361995"/>
                  </a:lnTo>
                  <a:close/>
                </a:path>
              </a:pathLst>
            </a:custGeom>
          </p:spPr>
        </p:pic>
        <p:sp>
          <p:nvSpPr>
            <p:cNvPr id="29" name="任意多边形 17"/>
            <p:cNvSpPr/>
            <p:nvPr/>
          </p:nvSpPr>
          <p:spPr bwMode="auto">
            <a:xfrm rot="572300">
              <a:off x="4715233" y="2238171"/>
              <a:ext cx="2761535" cy="2381658"/>
            </a:xfrm>
            <a:custGeom>
              <a:avLst/>
              <a:gdLst>
                <a:gd name="T0" fmla="*/ 279222 w 1661770"/>
                <a:gd name="T1" fmla="*/ 1376217 h 1432560"/>
                <a:gd name="T2" fmla="*/ 730298 w 1661770"/>
                <a:gd name="T3" fmla="*/ 1635546 h 1432560"/>
                <a:gd name="T4" fmla="*/ 408887 w 1661770"/>
                <a:gd name="T5" fmla="*/ 1635546 h 1432560"/>
                <a:gd name="T6" fmla="*/ 279222 w 1661770"/>
                <a:gd name="T7" fmla="*/ 1376217 h 1432560"/>
                <a:gd name="T8" fmla="*/ 111714 w 1661770"/>
                <a:gd name="T9" fmla="*/ 594346 h 1432560"/>
                <a:gd name="T10" fmla="*/ 88423 w 1661770"/>
                <a:gd name="T11" fmla="*/ 994619 h 1432560"/>
                <a:gd name="T12" fmla="*/ 0 w 1661770"/>
                <a:gd name="T13" fmla="*/ 817773 h 1432560"/>
                <a:gd name="T14" fmla="*/ 111714 w 1661770"/>
                <a:gd name="T15" fmla="*/ 594346 h 1432560"/>
                <a:gd name="T16" fmla="*/ 1606210 w 1661770"/>
                <a:gd name="T17" fmla="*/ 1399820 h 1432560"/>
                <a:gd name="T18" fmla="*/ 1488347 w 1661770"/>
                <a:gd name="T19" fmla="*/ 1635546 h 1432560"/>
                <a:gd name="T20" fmla="*/ 1250604 w 1661770"/>
                <a:gd name="T21" fmla="*/ 1635546 h 1432560"/>
                <a:gd name="T22" fmla="*/ 1606210 w 1661770"/>
                <a:gd name="T23" fmla="*/ 1399820 h 1432560"/>
                <a:gd name="T24" fmla="*/ 646628 w 1661770"/>
                <a:gd name="T25" fmla="*/ 0 h 1432560"/>
                <a:gd name="T26" fmla="*/ 291024 w 1661770"/>
                <a:gd name="T27" fmla="*/ 235726 h 1432560"/>
                <a:gd name="T28" fmla="*/ 408887 w 1661770"/>
                <a:gd name="T29" fmla="*/ 0 h 1432560"/>
                <a:gd name="T30" fmla="*/ 646628 w 1661770"/>
                <a:gd name="T31" fmla="*/ 0 h 1432560"/>
                <a:gd name="T32" fmla="*/ 1808811 w 1661770"/>
                <a:gd name="T33" fmla="*/ 640927 h 1432560"/>
                <a:gd name="T34" fmla="*/ 1897234 w 1661770"/>
                <a:gd name="T35" fmla="*/ 817773 h 1432560"/>
                <a:gd name="T36" fmla="*/ 1785520 w 1661770"/>
                <a:gd name="T37" fmla="*/ 1041200 h 1432560"/>
                <a:gd name="T38" fmla="*/ 1808811 w 1661770"/>
                <a:gd name="T39" fmla="*/ 640927 h 1432560"/>
                <a:gd name="T40" fmla="*/ 1488347 w 1661770"/>
                <a:gd name="T41" fmla="*/ 0 h 1432560"/>
                <a:gd name="T42" fmla="*/ 1618012 w 1661770"/>
                <a:gd name="T43" fmla="*/ 259329 h 1432560"/>
                <a:gd name="T44" fmla="*/ 1166938 w 1661770"/>
                <a:gd name="T45" fmla="*/ 0 h 1432560"/>
                <a:gd name="T46" fmla="*/ 1488347 w 1661770"/>
                <a:gd name="T47" fmla="*/ 0 h 14325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rgbClr val="C00000"/>
            </a:solidFill>
            <a:ln w="9525" cap="flat" cmpd="sng">
              <a:noFill/>
              <a:round/>
            </a:ln>
            <a:effectLst/>
          </p:spPr>
          <p:txBody>
            <a:body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0" name="六边形 15"/>
            <p:cNvSpPr>
              <a:spLocks noChangeArrowheads="1"/>
            </p:cNvSpPr>
            <p:nvPr/>
          </p:nvSpPr>
          <p:spPr bwMode="auto">
            <a:xfrm rot="2358915">
              <a:off x="4910530" y="2406603"/>
              <a:ext cx="2370942" cy="2044797"/>
            </a:xfrm>
            <a:prstGeom prst="hexagon">
              <a:avLst>
                <a:gd name="adj" fmla="val 24999"/>
                <a:gd name="vf" fmla="val 115470"/>
              </a:avLst>
            </a:prstGeom>
            <a:noFill/>
            <a:ln w="19050">
              <a:solidFill>
                <a:srgbClr val="C00000"/>
              </a:solidFill>
              <a:prstDash val="dash"/>
              <a:miter lim="800000"/>
            </a:ln>
            <a:effectLst/>
            <a:extLst>
              <a:ext uri="{909E8E84-426E-40DD-AFC4-6F175D3DCCD1}">
                <a14:hiddenFill xmlns:a14="http://schemas.microsoft.com/office/drawing/2010/main">
                  <a:solidFill>
                    <a:srgbClr val="FFFFFF"/>
                  </a:solidFill>
                </a14:hiddenFill>
              </a:ext>
            </a:extLst>
          </p:spPr>
          <p:txBody>
            <a:body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grpSp>
        <p:nvGrpSpPr>
          <p:cNvPr id="35" name="组合 34"/>
          <p:cNvGrpSpPr/>
          <p:nvPr/>
        </p:nvGrpSpPr>
        <p:grpSpPr>
          <a:xfrm>
            <a:off x="1364236" y="1904273"/>
            <a:ext cx="1550035" cy="514351"/>
            <a:chOff x="2394811" y="2363317"/>
            <a:chExt cx="1171850" cy="379884"/>
          </a:xfrm>
          <a:solidFill>
            <a:srgbClr val="C00000"/>
          </a:solidFill>
        </p:grpSpPr>
        <p:sp>
          <p:nvSpPr>
            <p:cNvPr id="36" name="六边形 35"/>
            <p:cNvSpPr/>
            <p:nvPr/>
          </p:nvSpPr>
          <p:spPr>
            <a:xfrm>
              <a:off x="2394811" y="2363317"/>
              <a:ext cx="1171850" cy="379884"/>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Arial" panose="020B0604020202020204" pitchFamily="34" charset="0"/>
                <a:ea typeface="思源黑体 CN Regular" panose="020B0500000000000000" pitchFamily="34" charset="-122"/>
                <a:sym typeface="Arial" panose="020B0604020202020204" pitchFamily="34" charset="0"/>
              </a:endParaRPr>
            </a:p>
          </p:txBody>
        </p:sp>
        <p:sp>
          <p:nvSpPr>
            <p:cNvPr id="37" name="TextBox 9"/>
            <p:cNvSpPr txBox="1"/>
            <p:nvPr/>
          </p:nvSpPr>
          <p:spPr>
            <a:xfrm>
              <a:off x="2668715" y="2385258"/>
              <a:ext cx="681328" cy="340972"/>
            </a:xfrm>
            <a:prstGeom prst="rect">
              <a:avLst/>
            </a:prstGeom>
            <a:noFill/>
          </p:spPr>
          <p:txBody>
            <a:bodyPr wrap="none" rtlCol="0">
              <a:spAutoFit/>
            </a:bodyPr>
            <a:lstStyle/>
            <a:p>
              <a:pPr algn="ctr"/>
              <a:r>
                <a:rPr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资 源</a:t>
              </a:r>
            </a:p>
          </p:txBody>
        </p:sp>
      </p:grpSp>
      <p:sp>
        <p:nvSpPr>
          <p:cNvPr id="38" name="矩形 37"/>
          <p:cNvSpPr/>
          <p:nvPr/>
        </p:nvSpPr>
        <p:spPr>
          <a:xfrm>
            <a:off x="1219680" y="2541187"/>
            <a:ext cx="2974036" cy="1708160"/>
          </a:xfrm>
          <a:prstGeom prst="rect">
            <a:avLst/>
          </a:prstGeom>
          <a:noFill/>
        </p:spPr>
        <p:txBody>
          <a:bodyPr wrap="square">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显在、静态、有形的客观使役对象；指企业用以为顾客提供有价值的产品和服务的生产要素，包括有形资源（资金、实物、人力）、无形资源（技术、商誉、企业文化）。</a:t>
            </a:r>
            <a:endParaRPr lang="zh-CN" altLang="zh-CN" sz="1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9" name="组合 38"/>
          <p:cNvGrpSpPr/>
          <p:nvPr/>
        </p:nvGrpSpPr>
        <p:grpSpPr>
          <a:xfrm>
            <a:off x="8620430" y="1902974"/>
            <a:ext cx="1550035" cy="514351"/>
            <a:chOff x="8806017" y="2363317"/>
            <a:chExt cx="1171850" cy="379884"/>
          </a:xfrm>
          <a:solidFill>
            <a:srgbClr val="C00000"/>
          </a:solidFill>
        </p:grpSpPr>
        <p:sp>
          <p:nvSpPr>
            <p:cNvPr id="41" name="六边形 40"/>
            <p:cNvSpPr/>
            <p:nvPr/>
          </p:nvSpPr>
          <p:spPr>
            <a:xfrm>
              <a:off x="8806017" y="2363317"/>
              <a:ext cx="1171850" cy="37988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Arial" panose="020B0604020202020204" pitchFamily="34" charset="0"/>
                <a:ea typeface="思源黑体 CN Regular" panose="020B0500000000000000" pitchFamily="34" charset="-122"/>
                <a:sym typeface="Arial" panose="020B0604020202020204" pitchFamily="34" charset="0"/>
              </a:endParaRPr>
            </a:p>
          </p:txBody>
        </p:sp>
        <p:sp>
          <p:nvSpPr>
            <p:cNvPr id="42" name="TextBox 9"/>
            <p:cNvSpPr txBox="1"/>
            <p:nvPr/>
          </p:nvSpPr>
          <p:spPr>
            <a:xfrm>
              <a:off x="9076082" y="2382034"/>
              <a:ext cx="681328" cy="340972"/>
            </a:xfrm>
            <a:prstGeom prst="rect">
              <a:avLst/>
            </a:prstGeom>
            <a:grpFill/>
          </p:spPr>
          <p:txBody>
            <a:bodyPr wrap="none" rtlCol="0">
              <a:spAutoFit/>
            </a:bodyPr>
            <a:lstStyle/>
            <a:p>
              <a:pPr algn="ctr"/>
              <a:r>
                <a:rPr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能 力</a:t>
              </a:r>
            </a:p>
          </p:txBody>
        </p:sp>
      </p:grpSp>
      <p:sp>
        <p:nvSpPr>
          <p:cNvPr id="43" name="矩形 42"/>
          <p:cNvSpPr/>
          <p:nvPr/>
        </p:nvSpPr>
        <p:spPr>
          <a:xfrm>
            <a:off x="8387033" y="2541588"/>
            <a:ext cx="2974036" cy="1384995"/>
          </a:xfrm>
          <a:prstGeom prst="rect">
            <a:avLst/>
          </a:prstGeom>
          <a:noFill/>
        </p:spPr>
        <p:txBody>
          <a:bodyPr wrap="square">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潜在、动态、无形的主观能动条件；指能够把企业的资源加以整合以完成预期的任务和目标的技能。包括职能领域能力和跨职能综合能力。</a:t>
            </a:r>
            <a:endParaRPr lang="zh-CN" altLang="zh-CN" sz="1400"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4" name="TextBox 9"/>
          <p:cNvSpPr txBox="1"/>
          <p:nvPr/>
        </p:nvSpPr>
        <p:spPr>
          <a:xfrm>
            <a:off x="1687291" y="5396135"/>
            <a:ext cx="9033243" cy="523220"/>
          </a:xfrm>
          <a:prstGeom prst="rect">
            <a:avLst/>
          </a:prstGeom>
          <a:noFill/>
        </p:spPr>
        <p:txBody>
          <a:bodyPr wrap="none" rtlCol="0">
            <a:spAutoFit/>
          </a:bodyPr>
          <a:lstStyle/>
          <a:p>
            <a:pPr algn="ctr"/>
            <a:r>
              <a:rPr lang="zh-CN" altLang="en-US" sz="2800" b="1" dirty="0">
                <a:latin typeface="Arial" panose="020B0604020202020204" pitchFamily="34" charset="0"/>
                <a:ea typeface="思源黑体 CN Regular" panose="020B0500000000000000" pitchFamily="34" charset="-122"/>
                <a:sym typeface="Arial" panose="020B0604020202020204" pitchFamily="34" charset="0"/>
              </a:rPr>
              <a:t>资源可以发展成能力，能力的运用结果也可积累资源。</a:t>
            </a:r>
            <a:endParaRPr lang="zh-CN" altLang="zh-CN" sz="2800" b="1" dirty="0">
              <a:latin typeface="Arial" panose="020B0604020202020204" pitchFamily="34" charset="0"/>
              <a:ea typeface="思源黑体 CN Regular" panose="020B0500000000000000" pitchFamily="34" charset="-122"/>
              <a:sym typeface="Arial" panose="020B0604020202020204" pitchFamily="34" charset="0"/>
            </a:endParaRPr>
          </a:p>
        </p:txBody>
      </p:sp>
      <p:pic>
        <p:nvPicPr>
          <p:cNvPr id="6" name="图片 5">
            <a:extLst>
              <a:ext uri="{FF2B5EF4-FFF2-40B4-BE49-F238E27FC236}">
                <a16:creationId xmlns:a16="http://schemas.microsoft.com/office/drawing/2014/main" id="{B2BD0354-4C8B-4A6A-B3FC-2E7986AEFD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61429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47"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750"/>
                                        <p:tgtEl>
                                          <p:spTgt spid="35"/>
                                        </p:tgtEl>
                                      </p:cBhvr>
                                    </p:animEffect>
                                    <p:anim calcmode="lin" valueType="num">
                                      <p:cBhvr>
                                        <p:cTn id="13" dur="750" fill="hold"/>
                                        <p:tgtEl>
                                          <p:spTgt spid="35"/>
                                        </p:tgtEl>
                                        <p:attrNameLst>
                                          <p:attrName>ppt_x</p:attrName>
                                        </p:attrNameLst>
                                      </p:cBhvr>
                                      <p:tavLst>
                                        <p:tav tm="0">
                                          <p:val>
                                            <p:strVal val="#ppt_x"/>
                                          </p:val>
                                        </p:tav>
                                        <p:tav tm="100000">
                                          <p:val>
                                            <p:strVal val="#ppt_x"/>
                                          </p:val>
                                        </p:tav>
                                      </p:tavLst>
                                    </p:anim>
                                    <p:anim calcmode="lin" valueType="num">
                                      <p:cBhvr>
                                        <p:cTn id="14" dur="75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800"/>
                            </p:stCondLst>
                            <p:childTnLst>
                              <p:par>
                                <p:cTn id="16" presetID="22" presetClass="entr" presetSubtype="1"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up)">
                                      <p:cBhvr>
                                        <p:cTn id="18" dur="1250"/>
                                        <p:tgtEl>
                                          <p:spTgt spid="38"/>
                                        </p:tgtEl>
                                      </p:cBhvr>
                                    </p:animEffect>
                                  </p:childTnLst>
                                </p:cTn>
                              </p:par>
                              <p:par>
                                <p:cTn id="19" presetID="47"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750"/>
                                        <p:tgtEl>
                                          <p:spTgt spid="39"/>
                                        </p:tgtEl>
                                      </p:cBhvr>
                                    </p:animEffect>
                                    <p:anim calcmode="lin" valueType="num">
                                      <p:cBhvr>
                                        <p:cTn id="22" dur="750" fill="hold"/>
                                        <p:tgtEl>
                                          <p:spTgt spid="39"/>
                                        </p:tgtEl>
                                        <p:attrNameLst>
                                          <p:attrName>ppt_x</p:attrName>
                                        </p:attrNameLst>
                                      </p:cBhvr>
                                      <p:tavLst>
                                        <p:tav tm="0">
                                          <p:val>
                                            <p:strVal val="#ppt_x"/>
                                          </p:val>
                                        </p:tav>
                                        <p:tav tm="100000">
                                          <p:val>
                                            <p:strVal val="#ppt_x"/>
                                          </p:val>
                                        </p:tav>
                                      </p:tavLst>
                                    </p:anim>
                                    <p:anim calcmode="lin" valueType="num">
                                      <p:cBhvr>
                                        <p:cTn id="23" dur="750" fill="hold"/>
                                        <p:tgtEl>
                                          <p:spTgt spid="39"/>
                                        </p:tgtEl>
                                        <p:attrNameLst>
                                          <p:attrName>ppt_y</p:attrName>
                                        </p:attrNameLst>
                                      </p:cBhvr>
                                      <p:tavLst>
                                        <p:tav tm="0">
                                          <p:val>
                                            <p:strVal val="#ppt_y-.1"/>
                                          </p:val>
                                        </p:tav>
                                        <p:tav tm="100000">
                                          <p:val>
                                            <p:strVal val="#ppt_y"/>
                                          </p:val>
                                        </p:tav>
                                      </p:tavLst>
                                    </p:anim>
                                  </p:childTnLst>
                                </p:cTn>
                              </p:par>
                            </p:childTnLst>
                          </p:cTn>
                        </p:par>
                        <p:par>
                          <p:cTn id="24" fill="hold">
                            <p:stCondLst>
                              <p:cond delay="2050"/>
                            </p:stCondLst>
                            <p:childTnLst>
                              <p:par>
                                <p:cTn id="25" presetID="22" presetClass="entr" presetSubtype="1"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1250"/>
                                        <p:tgtEl>
                                          <p:spTgt spid="43"/>
                                        </p:tgtEl>
                                      </p:cBhvr>
                                    </p:animEffect>
                                  </p:childTnLst>
                                </p:cTn>
                              </p:par>
                            </p:childTnLst>
                          </p:cTn>
                        </p:par>
                        <p:par>
                          <p:cTn id="28" fill="hold">
                            <p:stCondLst>
                              <p:cond delay="33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4"/>
                                        </p:tgtEl>
                                        <p:attrNameLst>
                                          <p:attrName>ppt_y</p:attrName>
                                        </p:attrNameLst>
                                      </p:cBhvr>
                                      <p:tavLst>
                                        <p:tav tm="0">
                                          <p:val>
                                            <p:strVal val="#ppt_y"/>
                                          </p:val>
                                        </p:tav>
                                        <p:tav tm="100000">
                                          <p:val>
                                            <p:strVal val="#ppt_y"/>
                                          </p:val>
                                        </p:tav>
                                      </p:tavLst>
                                    </p:anim>
                                    <p:anim calcmode="lin" valueType="num">
                                      <p:cBhvr>
                                        <p:cTn id="33"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8"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圆角矩形 11"/>
          <p:cNvSpPr/>
          <p:nvPr/>
        </p:nvSpPr>
        <p:spPr>
          <a:xfrm>
            <a:off x="3212525" y="3645311"/>
            <a:ext cx="2985417" cy="2038416"/>
          </a:xfrm>
          <a:prstGeom prst="roundRect">
            <a:avLst>
              <a:gd name="adj" fmla="val 6075"/>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3" name="圆角右箭头 12"/>
          <p:cNvSpPr/>
          <p:nvPr/>
        </p:nvSpPr>
        <p:spPr>
          <a:xfrm flipV="1">
            <a:off x="6806713" y="4816761"/>
            <a:ext cx="3843358" cy="958221"/>
          </a:xfrm>
          <a:prstGeom prst="bentArrow">
            <a:avLst>
              <a:gd name="adj1" fmla="val 25000"/>
              <a:gd name="adj2" fmla="val 25000"/>
              <a:gd name="adj3" fmla="val 25000"/>
              <a:gd name="adj4" fmla="val 2550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14" name="TextBox 9"/>
          <p:cNvSpPr txBox="1"/>
          <p:nvPr/>
        </p:nvSpPr>
        <p:spPr>
          <a:xfrm>
            <a:off x="1242850" y="232492"/>
            <a:ext cx="2710999"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业务投资组合分析</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5" name="矩形 14"/>
          <p:cNvSpPr/>
          <p:nvPr/>
        </p:nvSpPr>
        <p:spPr>
          <a:xfrm>
            <a:off x="1263632" y="1727633"/>
            <a:ext cx="9386439" cy="1200329"/>
          </a:xfrm>
          <a:prstGeom prst="rect">
            <a:avLst/>
          </a:prstGeom>
          <a:noFill/>
        </p:spPr>
        <p:txBody>
          <a:bodyPr wrap="square">
            <a:spAutoFit/>
          </a:bodyPr>
          <a:lstStyle/>
          <a:p>
            <a:pPr>
              <a:lnSpc>
                <a:spcPct val="15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大多数公司都有多种产品和面对多个市场面，因而每一个公司都不可能选择单一经营战略，而必须是根据产品、市场的不同而选择的一个战略组合群。当企业的各分部或分公司在不同的产业进行竞争时，企业在制订了企业总体战略的基础上，还必须为每一个经营单位、产品制订自己的具体竞争战略。</a:t>
            </a:r>
            <a:endParaRPr lang="zh-CN" altLang="zh-CN" sz="16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6" name="矩形 15"/>
          <p:cNvSpPr/>
          <p:nvPr/>
        </p:nvSpPr>
        <p:spPr>
          <a:xfrm>
            <a:off x="3368456" y="3847985"/>
            <a:ext cx="2690192" cy="1643527"/>
          </a:xfrm>
          <a:prstGeom prst="rect">
            <a:avLst/>
          </a:prstGeom>
          <a:noFill/>
        </p:spPr>
        <p:txBody>
          <a:bodyPr wrap="square">
            <a:spAutoFit/>
          </a:bodyPr>
          <a:lstStyle/>
          <a:p>
            <a:pPr>
              <a:lnSpc>
                <a:spcPct val="120000"/>
              </a:lnSpc>
            </a:pPr>
            <a:r>
              <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         根据“</a:t>
            </a:r>
            <a:r>
              <a:rPr lang="en-US" altLang="zh-CN"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PEST</a:t>
            </a:r>
            <a:r>
              <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宏观环境分析”、“行业竞争五力分析”外部环境，根据“价值链”或其他工具分析内部的资源与能力，再结合“</a:t>
            </a:r>
            <a:r>
              <a:rPr lang="en-US" altLang="zh-CN"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SWOT</a:t>
            </a:r>
            <a:r>
              <a:rPr lang="zh-CN" altLang="en-US" sz="1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分析法”来选择公司总战略。</a:t>
            </a:r>
          </a:p>
        </p:txBody>
      </p:sp>
      <p:sp>
        <p:nvSpPr>
          <p:cNvPr id="17" name="圆角矩形 16"/>
          <p:cNvSpPr/>
          <p:nvPr/>
        </p:nvSpPr>
        <p:spPr>
          <a:xfrm>
            <a:off x="1221542" y="3645311"/>
            <a:ext cx="1513795" cy="2038415"/>
          </a:xfrm>
          <a:prstGeom prst="roundRect">
            <a:avLst/>
          </a:prstGeom>
          <a:solidFill>
            <a:srgbClr val="C00000"/>
          </a:solidFill>
          <a:ln>
            <a:solidFill>
              <a:srgbClr val="192C7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8" name="TextBox 9"/>
          <p:cNvSpPr txBox="1"/>
          <p:nvPr/>
        </p:nvSpPr>
        <p:spPr>
          <a:xfrm>
            <a:off x="1402970" y="4285029"/>
            <a:ext cx="1150938" cy="892552"/>
          </a:xfrm>
          <a:prstGeom prst="rect">
            <a:avLst/>
          </a:prstGeom>
          <a:noFill/>
        </p:spPr>
        <p:txBody>
          <a:bodyPr wrap="square" rtlCol="0">
            <a:spAutoFit/>
          </a:bodyPr>
          <a:lstStyle/>
          <a:p>
            <a:pPr algn="ctr"/>
            <a:r>
              <a:rPr lang="zh-CN" altLang="en-US" sz="2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公司</a:t>
            </a:r>
            <a:endParaRPr lang="en-US" altLang="zh-CN" sz="2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a:p>
            <a:pPr algn="ctr"/>
            <a:r>
              <a:rPr lang="zh-CN" altLang="en-US"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总战略</a:t>
            </a:r>
            <a:endParaRPr lang="en-US" altLang="zh-CN" sz="24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19" name="燕尾形 18"/>
          <p:cNvSpPr/>
          <p:nvPr/>
        </p:nvSpPr>
        <p:spPr>
          <a:xfrm>
            <a:off x="2822074" y="4468426"/>
            <a:ext cx="290004" cy="402646"/>
          </a:xfrm>
          <a:prstGeom prst="chevron">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1" name="TextBox 9"/>
          <p:cNvSpPr txBox="1"/>
          <p:nvPr/>
        </p:nvSpPr>
        <p:spPr>
          <a:xfrm>
            <a:off x="7735511" y="3672491"/>
            <a:ext cx="2703890" cy="421397"/>
          </a:xfrm>
          <a:prstGeom prst="rect">
            <a:avLst/>
          </a:prstGeom>
          <a:solidFill>
            <a:srgbClr val="C00000"/>
          </a:solidFill>
        </p:spPr>
        <p:txBody>
          <a:bodyPr wrap="square" rtlCol="0">
            <a:spAutoFit/>
          </a:bodyPr>
          <a:lstStyle/>
          <a:p>
            <a:pPr algn="ctr">
              <a:lnSpc>
                <a:spcPct val="130000"/>
              </a:lnSpc>
            </a:pPr>
            <a:r>
              <a:rPr lang="zh-CN" altLang="en-US"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业务投资组合</a:t>
            </a:r>
          </a:p>
        </p:txBody>
      </p:sp>
      <p:sp>
        <p:nvSpPr>
          <p:cNvPr id="22" name="矩形 21"/>
          <p:cNvSpPr/>
          <p:nvPr/>
        </p:nvSpPr>
        <p:spPr>
          <a:xfrm>
            <a:off x="7751704" y="4179532"/>
            <a:ext cx="3042344" cy="1126462"/>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可采用“波士顿矩阵（</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BCG</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a:t>
            </a:r>
            <a:r>
              <a:rPr lang="en-US" altLang="zh-CN" sz="1400" dirty="0">
                <a:latin typeface="Arial" panose="020B0604020202020204" pitchFamily="34" charset="0"/>
                <a:ea typeface="思源黑体 CN Regular" panose="020B0500000000000000" pitchFamily="34" charset="-122"/>
                <a:sym typeface="Arial" panose="020B0604020202020204" pitchFamily="34" charset="0"/>
              </a:rPr>
              <a:t>Boston Consulting Group</a:t>
            </a:r>
            <a:r>
              <a:rPr lang="zh-CN" altLang="en-US" sz="1400" dirty="0">
                <a:latin typeface="Arial" panose="020B0604020202020204" pitchFamily="34" charset="0"/>
                <a:ea typeface="思源黑体 CN Regular" panose="020B0500000000000000" pitchFamily="34" charset="-122"/>
                <a:sym typeface="Arial" panose="020B0604020202020204" pitchFamily="34" charset="0"/>
              </a:rPr>
              <a:t>）”法来确定公司的投资优先序列，将公司的资源导向最有吸引力的业务单元。</a:t>
            </a:r>
          </a:p>
        </p:txBody>
      </p:sp>
      <p:grpSp>
        <p:nvGrpSpPr>
          <p:cNvPr id="23" name="组合 22"/>
          <p:cNvGrpSpPr/>
          <p:nvPr/>
        </p:nvGrpSpPr>
        <p:grpSpPr>
          <a:xfrm>
            <a:off x="6382310" y="3736566"/>
            <a:ext cx="1075765" cy="1075765"/>
            <a:chOff x="6382310" y="3736566"/>
            <a:chExt cx="1075765" cy="1075765"/>
          </a:xfrm>
        </p:grpSpPr>
        <p:sp>
          <p:nvSpPr>
            <p:cNvPr id="26" name="圆角矩形 25"/>
            <p:cNvSpPr/>
            <p:nvPr/>
          </p:nvSpPr>
          <p:spPr>
            <a:xfrm>
              <a:off x="6382310" y="3736566"/>
              <a:ext cx="1075765" cy="1075765"/>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28" name="图片 27"/>
            <p:cNvPicPr>
              <a:picLocks noChangeAspect="1"/>
            </p:cNvPicPr>
            <p:nvPr/>
          </p:nvPicPr>
          <p:blipFill>
            <a:blip r:embed="rId3"/>
            <a:stretch>
              <a:fillRect/>
            </a:stretch>
          </p:blipFill>
          <p:spPr>
            <a:xfrm>
              <a:off x="6616250" y="3960477"/>
              <a:ext cx="627942" cy="627942"/>
            </a:xfrm>
            <a:prstGeom prst="rect">
              <a:avLst/>
            </a:prstGeom>
          </p:spPr>
        </p:pic>
      </p:grpSp>
      <p:pic>
        <p:nvPicPr>
          <p:cNvPr id="5" name="图片 4">
            <a:extLst>
              <a:ext uri="{FF2B5EF4-FFF2-40B4-BE49-F238E27FC236}">
                <a16:creationId xmlns:a16="http://schemas.microsoft.com/office/drawing/2014/main" id="{93442EE0-D94A-488F-9EBE-B036BAE496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324434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850"/>
                            </p:stCondLst>
                            <p:childTnLst>
                              <p:par>
                                <p:cTn id="11" presetID="22"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1000"/>
                                        <p:tgtEl>
                                          <p:spTgt spid="15"/>
                                        </p:tgtEl>
                                      </p:cBhvr>
                                    </p:animEffect>
                                  </p:childTnLst>
                                </p:cTn>
                              </p:par>
                            </p:childTnLst>
                          </p:cTn>
                        </p:par>
                        <p:par>
                          <p:cTn id="14" fill="hold">
                            <p:stCondLst>
                              <p:cond delay="1850"/>
                            </p:stCondLst>
                            <p:childTnLst>
                              <p:par>
                                <p:cTn id="15" presetID="16" presetClass="entr" presetSubtype="2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par>
                          <p:cTn id="18" fill="hold">
                            <p:stCondLst>
                              <p:cond delay="235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285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26" presetClass="emph" presetSubtype="0" fill="hold" grpId="1" nodeType="withEffect">
                                  <p:stCondLst>
                                    <p:cond delay="0"/>
                                  </p:stCondLst>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par>
                          <p:cTn id="31" fill="hold">
                            <p:stCondLst>
                              <p:cond delay="335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childTnLst>
                          </p:cTn>
                        </p:par>
                        <p:par>
                          <p:cTn id="35" fill="hold">
                            <p:stCondLst>
                              <p:cond delay="3850"/>
                            </p:stCondLst>
                            <p:childTnLst>
                              <p:par>
                                <p:cTn id="36" presetID="22" presetClass="entr" presetSubtype="1"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1250"/>
                                        <p:tgtEl>
                                          <p:spTgt spid="16"/>
                                        </p:tgtEl>
                                      </p:cBhvr>
                                    </p:animEffect>
                                  </p:childTnLst>
                                </p:cTn>
                              </p:par>
                            </p:childTnLst>
                          </p:cTn>
                        </p:par>
                        <p:par>
                          <p:cTn id="39" fill="hold">
                            <p:stCondLst>
                              <p:cond delay="5100"/>
                            </p:stCondLst>
                            <p:childTnLst>
                              <p:par>
                                <p:cTn id="40" presetID="42"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750"/>
                                        <p:tgtEl>
                                          <p:spTgt spid="23"/>
                                        </p:tgtEl>
                                      </p:cBhvr>
                                    </p:animEffect>
                                    <p:anim calcmode="lin" valueType="num">
                                      <p:cBhvr>
                                        <p:cTn id="43" dur="750" fill="hold"/>
                                        <p:tgtEl>
                                          <p:spTgt spid="23"/>
                                        </p:tgtEl>
                                        <p:attrNameLst>
                                          <p:attrName>ppt_x</p:attrName>
                                        </p:attrNameLst>
                                      </p:cBhvr>
                                      <p:tavLst>
                                        <p:tav tm="0">
                                          <p:val>
                                            <p:strVal val="#ppt_x"/>
                                          </p:val>
                                        </p:tav>
                                        <p:tav tm="100000">
                                          <p:val>
                                            <p:strVal val="#ppt_x"/>
                                          </p:val>
                                        </p:tav>
                                      </p:tavLst>
                                    </p:anim>
                                    <p:anim calcmode="lin" valueType="num">
                                      <p:cBhvr>
                                        <p:cTn id="44" dur="75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585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childTnLst>
                          </p:cTn>
                        </p:par>
                        <p:par>
                          <p:cTn id="49" fill="hold">
                            <p:stCondLst>
                              <p:cond delay="6350"/>
                            </p:stCondLst>
                            <p:childTnLst>
                              <p:par>
                                <p:cTn id="50" presetID="14" presetClass="entr" presetSubtype="10" fill="hold" grpId="0" nodeType="afterEffect">
                                  <p:stCondLst>
                                    <p:cond delay="0"/>
                                  </p:stCondLst>
                                  <p:iterate type="lt">
                                    <p:tmPct val="10000"/>
                                  </p:iterate>
                                  <p:childTnLst>
                                    <p:set>
                                      <p:cBhvr>
                                        <p:cTn id="51" dur="1" fill="hold">
                                          <p:stCondLst>
                                            <p:cond delay="0"/>
                                          </p:stCondLst>
                                        </p:cTn>
                                        <p:tgtEl>
                                          <p:spTgt spid="21"/>
                                        </p:tgtEl>
                                        <p:attrNameLst>
                                          <p:attrName>style.visibility</p:attrName>
                                        </p:attrNameLst>
                                      </p:cBhvr>
                                      <p:to>
                                        <p:strVal val="visible"/>
                                      </p:to>
                                    </p:set>
                                    <p:animEffect transition="in" filter="randombar(horizontal)">
                                      <p:cBhvr>
                                        <p:cTn id="52" dur="500"/>
                                        <p:tgtEl>
                                          <p:spTgt spid="21"/>
                                        </p:tgtEl>
                                      </p:cBhvr>
                                    </p:animEffect>
                                  </p:childTnLst>
                                </p:cTn>
                              </p:par>
                            </p:childTnLst>
                          </p:cTn>
                        </p:par>
                        <p:par>
                          <p:cTn id="53" fill="hold">
                            <p:stCondLst>
                              <p:cond delay="7100"/>
                            </p:stCondLst>
                            <p:childTnLst>
                              <p:par>
                                <p:cTn id="54" presetID="22" presetClass="entr" presetSubtype="1"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up)">
                                      <p:cBhvr>
                                        <p:cTn id="5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animBg="1"/>
      <p:bldP spid="18" grpId="0"/>
      <p:bldP spid="19" grpId="0" animBg="1"/>
      <p:bldP spid="19" grpId="1" animBg="1"/>
      <p:bldP spid="21" grpId="0" animBg="1"/>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任意多边形: 形状 4">
            <a:extLst>
              <a:ext uri="{FF2B5EF4-FFF2-40B4-BE49-F238E27FC236}">
                <a16:creationId xmlns:a16="http://schemas.microsoft.com/office/drawing/2014/main" id="{D7279C16-3D0B-4D33-895C-FA1C34DE247C}"/>
              </a:ext>
            </a:extLst>
          </p:cNvPr>
          <p:cNvSpPr/>
          <p:nvPr/>
        </p:nvSpPr>
        <p:spPr>
          <a:xfrm>
            <a:off x="4098321" y="602351"/>
            <a:ext cx="5965862" cy="6255649"/>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TextBox 9"/>
          <p:cNvSpPr txBox="1"/>
          <p:nvPr/>
        </p:nvSpPr>
        <p:spPr>
          <a:xfrm>
            <a:off x="1217177" y="232492"/>
            <a:ext cx="1447832"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战略实施</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3" name="TextBox 9"/>
          <p:cNvSpPr txBox="1"/>
          <p:nvPr/>
        </p:nvSpPr>
        <p:spPr>
          <a:xfrm>
            <a:off x="1036201" y="1612380"/>
            <a:ext cx="10150667" cy="732508"/>
          </a:xfrm>
          <a:prstGeom prst="rect">
            <a:avLst/>
          </a:prstGeom>
          <a:noFill/>
        </p:spPr>
        <p:txBody>
          <a:bodyPr wrap="square" rtlCol="0">
            <a:spAutoFit/>
          </a:bodyPr>
          <a:lstStyle/>
          <a:p>
            <a:pPr>
              <a:lnSpc>
                <a:spcPct val="130000"/>
              </a:lnSpc>
            </a:pPr>
            <a:r>
              <a:rPr lang="zh-CN" altLang="en-US" sz="1600" dirty="0">
                <a:latin typeface="Arial" panose="020B0604020202020204" pitchFamily="34" charset="0"/>
                <a:ea typeface="思源黑体 CN Regular" panose="020B0500000000000000" pitchFamily="34" charset="-122"/>
                <a:sym typeface="Arial" panose="020B0604020202020204" pitchFamily="34" charset="0"/>
              </a:rPr>
              <a:t>         战略实施是一个自上而下的动态管理过程。战略目标在公司高层达成一致后，再向中下层传达，并在各项工作中得以分解、落实。如何确保将战略转化为实践，其主要内容是组织调整、调动资源和管理变革。</a:t>
            </a:r>
            <a:endParaRPr lang="zh-CN" altLang="zh-CN" sz="16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4" name="任意多边形 13"/>
          <p:cNvSpPr/>
          <p:nvPr/>
        </p:nvSpPr>
        <p:spPr>
          <a:xfrm>
            <a:off x="1707231" y="2610587"/>
            <a:ext cx="2878629" cy="3359967"/>
          </a:xfrm>
          <a:custGeom>
            <a:avLst/>
            <a:gdLst>
              <a:gd name="connsiteX0" fmla="*/ 0 w 2878629"/>
              <a:gd name="connsiteY0" fmla="*/ 287863 h 3359967"/>
              <a:gd name="connsiteX1" fmla="*/ 287863 w 2878629"/>
              <a:gd name="connsiteY1" fmla="*/ 0 h 3359967"/>
              <a:gd name="connsiteX2" fmla="*/ 2590766 w 2878629"/>
              <a:gd name="connsiteY2" fmla="*/ 0 h 3359967"/>
              <a:gd name="connsiteX3" fmla="*/ 2878629 w 2878629"/>
              <a:gd name="connsiteY3" fmla="*/ 287863 h 3359967"/>
              <a:gd name="connsiteX4" fmla="*/ 2878629 w 2878629"/>
              <a:gd name="connsiteY4" fmla="*/ 3072104 h 3359967"/>
              <a:gd name="connsiteX5" fmla="*/ 2590766 w 2878629"/>
              <a:gd name="connsiteY5" fmla="*/ 3359967 h 3359967"/>
              <a:gd name="connsiteX6" fmla="*/ 287863 w 2878629"/>
              <a:gd name="connsiteY6" fmla="*/ 3359967 h 3359967"/>
              <a:gd name="connsiteX7" fmla="*/ 0 w 2878629"/>
              <a:gd name="connsiteY7" fmla="*/ 3072104 h 3359967"/>
              <a:gd name="connsiteX8" fmla="*/ 0 w 2878629"/>
              <a:gd name="connsiteY8" fmla="*/ 287863 h 335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8629" h="3359967">
                <a:moveTo>
                  <a:pt x="0" y="287863"/>
                </a:moveTo>
                <a:cubicBezTo>
                  <a:pt x="0" y="128881"/>
                  <a:pt x="128881" y="0"/>
                  <a:pt x="287863" y="0"/>
                </a:cubicBezTo>
                <a:lnTo>
                  <a:pt x="2590766" y="0"/>
                </a:lnTo>
                <a:cubicBezTo>
                  <a:pt x="2749748" y="0"/>
                  <a:pt x="2878629" y="128881"/>
                  <a:pt x="2878629" y="287863"/>
                </a:cubicBezTo>
                <a:lnTo>
                  <a:pt x="2878629" y="3072104"/>
                </a:lnTo>
                <a:cubicBezTo>
                  <a:pt x="2878629" y="3231086"/>
                  <a:pt x="2749748" y="3359967"/>
                  <a:pt x="2590766" y="3359967"/>
                </a:cubicBezTo>
                <a:lnTo>
                  <a:pt x="287863" y="3359967"/>
                </a:lnTo>
                <a:cubicBezTo>
                  <a:pt x="128881" y="3359967"/>
                  <a:pt x="0" y="3231086"/>
                  <a:pt x="0" y="3072104"/>
                </a:cubicBezTo>
                <a:lnTo>
                  <a:pt x="0" y="28786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5" name="椭圆 14"/>
          <p:cNvSpPr/>
          <p:nvPr/>
        </p:nvSpPr>
        <p:spPr>
          <a:xfrm>
            <a:off x="2587111" y="2952645"/>
            <a:ext cx="1118869" cy="1118869"/>
          </a:xfrm>
          <a:prstGeom prst="ellipse">
            <a:avLst/>
          </a:prstGeom>
          <a:gradFill>
            <a:gsLst>
              <a:gs pos="0">
                <a:schemeClr val="accent1">
                  <a:lumMod val="5000"/>
                  <a:lumOff val="95000"/>
                </a:schemeClr>
              </a:gs>
              <a:gs pos="100000">
                <a:schemeClr val="bg1">
                  <a:lumMod val="85000"/>
                </a:schemeClr>
              </a:gs>
            </a:gsLst>
            <a:lin ang="5400000" scaled="1"/>
          </a:gradFill>
          <a:ln>
            <a:solidFill>
              <a:schemeClr val="bg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6" name="任意多边形 15"/>
          <p:cNvSpPr/>
          <p:nvPr/>
        </p:nvSpPr>
        <p:spPr>
          <a:xfrm>
            <a:off x="4672219" y="2610587"/>
            <a:ext cx="2878629" cy="3359967"/>
          </a:xfrm>
          <a:custGeom>
            <a:avLst/>
            <a:gdLst>
              <a:gd name="connsiteX0" fmla="*/ 0 w 2878629"/>
              <a:gd name="connsiteY0" fmla="*/ 287863 h 3359967"/>
              <a:gd name="connsiteX1" fmla="*/ 287863 w 2878629"/>
              <a:gd name="connsiteY1" fmla="*/ 0 h 3359967"/>
              <a:gd name="connsiteX2" fmla="*/ 2590766 w 2878629"/>
              <a:gd name="connsiteY2" fmla="*/ 0 h 3359967"/>
              <a:gd name="connsiteX3" fmla="*/ 2878629 w 2878629"/>
              <a:gd name="connsiteY3" fmla="*/ 287863 h 3359967"/>
              <a:gd name="connsiteX4" fmla="*/ 2878629 w 2878629"/>
              <a:gd name="connsiteY4" fmla="*/ 3072104 h 3359967"/>
              <a:gd name="connsiteX5" fmla="*/ 2590766 w 2878629"/>
              <a:gd name="connsiteY5" fmla="*/ 3359967 h 3359967"/>
              <a:gd name="connsiteX6" fmla="*/ 287863 w 2878629"/>
              <a:gd name="connsiteY6" fmla="*/ 3359967 h 3359967"/>
              <a:gd name="connsiteX7" fmla="*/ 0 w 2878629"/>
              <a:gd name="connsiteY7" fmla="*/ 3072104 h 3359967"/>
              <a:gd name="connsiteX8" fmla="*/ 0 w 2878629"/>
              <a:gd name="connsiteY8" fmla="*/ 287863 h 335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8629" h="3359967">
                <a:moveTo>
                  <a:pt x="0" y="287863"/>
                </a:moveTo>
                <a:cubicBezTo>
                  <a:pt x="0" y="128881"/>
                  <a:pt x="128881" y="0"/>
                  <a:pt x="287863" y="0"/>
                </a:cubicBezTo>
                <a:lnTo>
                  <a:pt x="2590766" y="0"/>
                </a:lnTo>
                <a:cubicBezTo>
                  <a:pt x="2749748" y="0"/>
                  <a:pt x="2878629" y="128881"/>
                  <a:pt x="2878629" y="287863"/>
                </a:cubicBezTo>
                <a:lnTo>
                  <a:pt x="2878629" y="3072104"/>
                </a:lnTo>
                <a:cubicBezTo>
                  <a:pt x="2878629" y="3231086"/>
                  <a:pt x="2749748" y="3359967"/>
                  <a:pt x="2590766" y="3359967"/>
                </a:cubicBezTo>
                <a:lnTo>
                  <a:pt x="287863" y="3359967"/>
                </a:lnTo>
                <a:cubicBezTo>
                  <a:pt x="128881" y="3359967"/>
                  <a:pt x="0" y="3231086"/>
                  <a:pt x="0" y="3072104"/>
                </a:cubicBezTo>
                <a:lnTo>
                  <a:pt x="0" y="28786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7" name="椭圆 16"/>
          <p:cNvSpPr/>
          <p:nvPr/>
        </p:nvSpPr>
        <p:spPr>
          <a:xfrm>
            <a:off x="5552099" y="2952645"/>
            <a:ext cx="1118869" cy="1118869"/>
          </a:xfrm>
          <a:prstGeom prst="ellipse">
            <a:avLst/>
          </a:prstGeom>
          <a:gradFill>
            <a:gsLst>
              <a:gs pos="0">
                <a:schemeClr val="accent1">
                  <a:lumMod val="5000"/>
                  <a:lumOff val="95000"/>
                </a:schemeClr>
              </a:gs>
              <a:gs pos="100000">
                <a:schemeClr val="bg1">
                  <a:lumMod val="85000"/>
                </a:schemeClr>
              </a:gs>
            </a:gsLst>
            <a:lin ang="5400000" scaled="1"/>
          </a:gradFill>
          <a:ln>
            <a:solidFill>
              <a:schemeClr val="bg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8" name="任意多边形 17"/>
          <p:cNvSpPr/>
          <p:nvPr/>
        </p:nvSpPr>
        <p:spPr>
          <a:xfrm>
            <a:off x="7637207" y="2610587"/>
            <a:ext cx="2878629" cy="3359967"/>
          </a:xfrm>
          <a:custGeom>
            <a:avLst/>
            <a:gdLst>
              <a:gd name="connsiteX0" fmla="*/ 0 w 2878629"/>
              <a:gd name="connsiteY0" fmla="*/ 287863 h 3359967"/>
              <a:gd name="connsiteX1" fmla="*/ 287863 w 2878629"/>
              <a:gd name="connsiteY1" fmla="*/ 0 h 3359967"/>
              <a:gd name="connsiteX2" fmla="*/ 2590766 w 2878629"/>
              <a:gd name="connsiteY2" fmla="*/ 0 h 3359967"/>
              <a:gd name="connsiteX3" fmla="*/ 2878629 w 2878629"/>
              <a:gd name="connsiteY3" fmla="*/ 287863 h 3359967"/>
              <a:gd name="connsiteX4" fmla="*/ 2878629 w 2878629"/>
              <a:gd name="connsiteY4" fmla="*/ 3072104 h 3359967"/>
              <a:gd name="connsiteX5" fmla="*/ 2590766 w 2878629"/>
              <a:gd name="connsiteY5" fmla="*/ 3359967 h 3359967"/>
              <a:gd name="connsiteX6" fmla="*/ 287863 w 2878629"/>
              <a:gd name="connsiteY6" fmla="*/ 3359967 h 3359967"/>
              <a:gd name="connsiteX7" fmla="*/ 0 w 2878629"/>
              <a:gd name="connsiteY7" fmla="*/ 3072104 h 3359967"/>
              <a:gd name="connsiteX8" fmla="*/ 0 w 2878629"/>
              <a:gd name="connsiteY8" fmla="*/ 287863 h 335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8629" h="3359967">
                <a:moveTo>
                  <a:pt x="0" y="287863"/>
                </a:moveTo>
                <a:cubicBezTo>
                  <a:pt x="0" y="128881"/>
                  <a:pt x="128881" y="0"/>
                  <a:pt x="287863" y="0"/>
                </a:cubicBezTo>
                <a:lnTo>
                  <a:pt x="2590766" y="0"/>
                </a:lnTo>
                <a:cubicBezTo>
                  <a:pt x="2749748" y="0"/>
                  <a:pt x="2878629" y="128881"/>
                  <a:pt x="2878629" y="287863"/>
                </a:cubicBezTo>
                <a:lnTo>
                  <a:pt x="2878629" y="3072104"/>
                </a:lnTo>
                <a:cubicBezTo>
                  <a:pt x="2878629" y="3231086"/>
                  <a:pt x="2749748" y="3359967"/>
                  <a:pt x="2590766" y="3359967"/>
                </a:cubicBezTo>
                <a:lnTo>
                  <a:pt x="287863" y="3359967"/>
                </a:lnTo>
                <a:cubicBezTo>
                  <a:pt x="128881" y="3359967"/>
                  <a:pt x="0" y="3231086"/>
                  <a:pt x="0" y="3072104"/>
                </a:cubicBezTo>
                <a:lnTo>
                  <a:pt x="0" y="28786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9" name="椭圆 18"/>
          <p:cNvSpPr/>
          <p:nvPr/>
        </p:nvSpPr>
        <p:spPr>
          <a:xfrm>
            <a:off x="8517087" y="2952645"/>
            <a:ext cx="1118869" cy="1118869"/>
          </a:xfrm>
          <a:prstGeom prst="ellipse">
            <a:avLst/>
          </a:prstGeom>
          <a:gradFill>
            <a:gsLst>
              <a:gs pos="0">
                <a:schemeClr val="accent1">
                  <a:lumMod val="5000"/>
                  <a:lumOff val="95000"/>
                </a:schemeClr>
              </a:gs>
              <a:gs pos="100000">
                <a:schemeClr val="bg1">
                  <a:lumMod val="85000"/>
                </a:schemeClr>
              </a:gs>
            </a:gsLst>
            <a:lin ang="5400000" scaled="1"/>
          </a:gradFill>
          <a:ln>
            <a:solidFill>
              <a:schemeClr val="bg1"/>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1" name="矩形 20"/>
          <p:cNvSpPr/>
          <p:nvPr/>
        </p:nvSpPr>
        <p:spPr>
          <a:xfrm>
            <a:off x="2049590" y="4166615"/>
            <a:ext cx="2186510" cy="1569660"/>
          </a:xfrm>
          <a:prstGeom prst="rect">
            <a:avLst/>
          </a:prstGeom>
          <a:noFill/>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战略的变化要求企业组织进行相应调整，以创建支持企业成功运营的组织结构。</a:t>
            </a:r>
          </a:p>
        </p:txBody>
      </p:sp>
      <p:sp>
        <p:nvSpPr>
          <p:cNvPr id="22" name="矩形 21"/>
          <p:cNvSpPr/>
          <p:nvPr/>
        </p:nvSpPr>
        <p:spPr>
          <a:xfrm>
            <a:off x="5173726" y="4172560"/>
            <a:ext cx="2100150" cy="1569660"/>
          </a:xfrm>
          <a:prstGeom prst="rect">
            <a:avLst/>
          </a:prstGeom>
          <a:noFill/>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企业调整战略时，需要改变企业日常惯例，转变文化特征，克服政治阻力。</a:t>
            </a:r>
          </a:p>
        </p:txBody>
      </p:sp>
      <p:sp>
        <p:nvSpPr>
          <p:cNvPr id="23" name="矩形 22"/>
          <p:cNvSpPr/>
          <p:nvPr/>
        </p:nvSpPr>
        <p:spPr>
          <a:xfrm>
            <a:off x="8118054" y="4235881"/>
            <a:ext cx="2100149" cy="1569660"/>
          </a:xfrm>
          <a:prstGeom prst="rect">
            <a:avLst/>
          </a:prstGeom>
          <a:noFill/>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调整战略时，需要改变企业日常惯例，转变文化特征，克服政治阻力。</a:t>
            </a:r>
          </a:p>
        </p:txBody>
      </p:sp>
      <p:sp>
        <p:nvSpPr>
          <p:cNvPr id="26" name="TextBox 9"/>
          <p:cNvSpPr txBox="1"/>
          <p:nvPr/>
        </p:nvSpPr>
        <p:spPr>
          <a:xfrm>
            <a:off x="2593530" y="3158136"/>
            <a:ext cx="1106031" cy="707886"/>
          </a:xfrm>
          <a:prstGeom prst="rect">
            <a:avLst/>
          </a:prstGeom>
          <a:noFill/>
        </p:spPr>
        <p:txBody>
          <a:bodyPr wrap="square" rtlCol="0">
            <a:spAutoFit/>
          </a:bodyPr>
          <a:lstStyle/>
          <a:p>
            <a:pPr algn="ctr"/>
            <a:r>
              <a:rPr lang="zh-CN" altLang="en-US"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组织</a:t>
            </a:r>
            <a:endParaRPr lang="en-US" altLang="zh-CN"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a:p>
            <a:pPr algn="ctr"/>
            <a:r>
              <a:rPr lang="zh-CN" altLang="en-US"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调整</a:t>
            </a:r>
          </a:p>
        </p:txBody>
      </p:sp>
      <p:sp>
        <p:nvSpPr>
          <p:cNvPr id="28" name="TextBox 9"/>
          <p:cNvSpPr txBox="1"/>
          <p:nvPr/>
        </p:nvSpPr>
        <p:spPr>
          <a:xfrm>
            <a:off x="5565546" y="3158136"/>
            <a:ext cx="1106031" cy="707886"/>
          </a:xfrm>
          <a:prstGeom prst="rect">
            <a:avLst/>
          </a:prstGeom>
          <a:noFill/>
        </p:spPr>
        <p:txBody>
          <a:bodyPr wrap="square" rtlCol="0">
            <a:spAutoFit/>
          </a:bodyPr>
          <a:lstStyle/>
          <a:p>
            <a:pPr algn="ctr"/>
            <a:r>
              <a:rPr lang="zh-CN" altLang="en-US" sz="2000"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调动</a:t>
            </a:r>
            <a:endParaRPr lang="en-US" altLang="zh-CN" sz="2000"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endParaRPr>
          </a:p>
          <a:p>
            <a:pPr algn="ctr"/>
            <a:r>
              <a:rPr lang="zh-CN" altLang="en-US" sz="2000" b="1" dirty="0">
                <a:solidFill>
                  <a:srgbClr val="C00000"/>
                </a:solidFill>
                <a:latin typeface="Arial" panose="020B0604020202020204" pitchFamily="34" charset="0"/>
                <a:ea typeface="思源黑体 CN Regular" panose="020B0500000000000000" pitchFamily="34" charset="-122"/>
                <a:sym typeface="Arial" panose="020B0604020202020204" pitchFamily="34" charset="0"/>
              </a:rPr>
              <a:t>资源</a:t>
            </a:r>
          </a:p>
        </p:txBody>
      </p:sp>
      <p:sp>
        <p:nvSpPr>
          <p:cNvPr id="29" name="TextBox 9"/>
          <p:cNvSpPr txBox="1"/>
          <p:nvPr/>
        </p:nvSpPr>
        <p:spPr>
          <a:xfrm>
            <a:off x="8524115" y="3158136"/>
            <a:ext cx="1106031" cy="707886"/>
          </a:xfrm>
          <a:prstGeom prst="rect">
            <a:avLst/>
          </a:prstGeom>
          <a:noFill/>
        </p:spPr>
        <p:txBody>
          <a:bodyPr wrap="square" rtlCol="0">
            <a:spAutoFit/>
          </a:bodyPr>
          <a:lstStyle/>
          <a:p>
            <a:pPr algn="ctr"/>
            <a:r>
              <a:rPr lang="zh-CN" altLang="en-US"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管理</a:t>
            </a:r>
            <a:endParaRPr lang="en-US" altLang="zh-CN"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a:p>
            <a:pPr algn="ctr"/>
            <a:r>
              <a:rPr lang="zh-CN" altLang="en-US" sz="2000" b="1" dirty="0">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变革</a:t>
            </a:r>
          </a:p>
        </p:txBody>
      </p:sp>
      <p:pic>
        <p:nvPicPr>
          <p:cNvPr id="5" name="图片 4">
            <a:extLst>
              <a:ext uri="{FF2B5EF4-FFF2-40B4-BE49-F238E27FC236}">
                <a16:creationId xmlns:a16="http://schemas.microsoft.com/office/drawing/2014/main" id="{280EE875-C30B-4084-B76C-AA252DD364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152608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65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15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anim calcmode="lin" valueType="num">
                                      <p:cBhvr>
                                        <p:cTn id="18" dur="750" fill="hold"/>
                                        <p:tgtEl>
                                          <p:spTgt spid="14"/>
                                        </p:tgtEl>
                                        <p:attrNameLst>
                                          <p:attrName>ppt_x</p:attrName>
                                        </p:attrNameLst>
                                      </p:cBhvr>
                                      <p:tavLst>
                                        <p:tav tm="0">
                                          <p:val>
                                            <p:strVal val="#ppt_x"/>
                                          </p:val>
                                        </p:tav>
                                        <p:tav tm="100000">
                                          <p:val>
                                            <p:strVal val="#ppt_x"/>
                                          </p:val>
                                        </p:tav>
                                      </p:tavLst>
                                    </p:anim>
                                    <p:anim calcmode="lin" valueType="num">
                                      <p:cBhvr>
                                        <p:cTn id="19" dur="75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750"/>
                                        <p:tgtEl>
                                          <p:spTgt spid="18"/>
                                        </p:tgtEl>
                                      </p:cBhvr>
                                    </p:animEffect>
                                    <p:anim calcmode="lin" valueType="num">
                                      <p:cBhvr>
                                        <p:cTn id="28" dur="750" fill="hold"/>
                                        <p:tgtEl>
                                          <p:spTgt spid="18"/>
                                        </p:tgtEl>
                                        <p:attrNameLst>
                                          <p:attrName>ppt_x</p:attrName>
                                        </p:attrNameLst>
                                      </p:cBhvr>
                                      <p:tavLst>
                                        <p:tav tm="0">
                                          <p:val>
                                            <p:strVal val="#ppt_x"/>
                                          </p:val>
                                        </p:tav>
                                        <p:tav tm="100000">
                                          <p:val>
                                            <p:strVal val="#ppt_x"/>
                                          </p:val>
                                        </p:tav>
                                      </p:tavLst>
                                    </p:anim>
                                    <p:anim calcmode="lin" valueType="num">
                                      <p:cBhvr>
                                        <p:cTn id="29" dur="750" fill="hold"/>
                                        <p:tgtEl>
                                          <p:spTgt spid="18"/>
                                        </p:tgtEl>
                                        <p:attrNameLst>
                                          <p:attrName>ppt_y</p:attrName>
                                        </p:attrNameLst>
                                      </p:cBhvr>
                                      <p:tavLst>
                                        <p:tav tm="0">
                                          <p:val>
                                            <p:strVal val="#ppt_y+.1"/>
                                          </p:val>
                                        </p:tav>
                                        <p:tav tm="100000">
                                          <p:val>
                                            <p:strVal val="#ppt_y"/>
                                          </p:val>
                                        </p:tav>
                                      </p:tavLst>
                                    </p:anim>
                                  </p:childTnLst>
                                </p:cTn>
                              </p:par>
                            </p:childTnLst>
                          </p:cTn>
                        </p:par>
                        <p:par>
                          <p:cTn id="30" fill="hold">
                            <p:stCondLst>
                              <p:cond delay="2400"/>
                            </p:stCondLst>
                            <p:childTnLst>
                              <p:par>
                                <p:cTn id="31" presetID="16" presetClass="entr" presetSubtype="2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3400"/>
                            </p:stCondLst>
                            <p:childTnLst>
                              <p:par>
                                <p:cTn id="39" presetID="22" presetClass="entr" presetSubtype="1"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750"/>
                                        <p:tgtEl>
                                          <p:spTgt spid="21"/>
                                        </p:tgtEl>
                                      </p:cBhvr>
                                    </p:animEffect>
                                  </p:childTnLst>
                                </p:cTn>
                              </p:par>
                            </p:childTnLst>
                          </p:cTn>
                        </p:par>
                        <p:par>
                          <p:cTn id="42" fill="hold">
                            <p:stCondLst>
                              <p:cond delay="4150"/>
                            </p:stCondLst>
                            <p:childTnLst>
                              <p:par>
                                <p:cTn id="43" presetID="16" presetClass="entr" presetSubtype="21"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inVertical)">
                                      <p:cBhvr>
                                        <p:cTn id="45" dur="500"/>
                                        <p:tgtEl>
                                          <p:spTgt spid="17"/>
                                        </p:tgtEl>
                                      </p:cBhvr>
                                    </p:animEffect>
                                  </p:childTnLst>
                                </p:cTn>
                              </p:par>
                            </p:childTnLst>
                          </p:cTn>
                        </p:par>
                        <p:par>
                          <p:cTn id="46" fill="hold">
                            <p:stCondLst>
                              <p:cond delay="465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5150"/>
                            </p:stCondLst>
                            <p:childTnLst>
                              <p:par>
                                <p:cTn id="51" presetID="2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750"/>
                                        <p:tgtEl>
                                          <p:spTgt spid="22"/>
                                        </p:tgtEl>
                                      </p:cBhvr>
                                    </p:animEffect>
                                  </p:childTnLst>
                                </p:cTn>
                              </p:par>
                            </p:childTnLst>
                          </p:cTn>
                        </p:par>
                        <p:par>
                          <p:cTn id="54" fill="hold">
                            <p:stCondLst>
                              <p:cond delay="5900"/>
                            </p:stCondLst>
                            <p:childTnLst>
                              <p:par>
                                <p:cTn id="55" presetID="16" presetClass="entr" presetSubtype="21"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par>
                          <p:cTn id="58" fill="hold">
                            <p:stCondLst>
                              <p:cond delay="64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6900"/>
                            </p:stCondLst>
                            <p:childTnLst>
                              <p:par>
                                <p:cTn id="63" presetID="22" presetClass="entr" presetSubtype="1"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up)">
                                      <p:cBhvr>
                                        <p:cTn id="65"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6" grpId="0" animBg="1"/>
      <p:bldP spid="18" grpId="0" animBg="1"/>
      <p:bldP spid="21" grpId="0"/>
      <p:bldP spid="22" grpId="0"/>
      <p:bldP spid="23" grpId="0"/>
      <p:bldP spid="26"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形状 5">
            <a:extLst>
              <a:ext uri="{FF2B5EF4-FFF2-40B4-BE49-F238E27FC236}">
                <a16:creationId xmlns:a16="http://schemas.microsoft.com/office/drawing/2014/main" id="{FF0832BC-2C2B-41DE-8DC5-751A3E27051C}"/>
              </a:ext>
            </a:extLst>
          </p:cNvPr>
          <p:cNvSpPr/>
          <p:nvPr/>
        </p:nvSpPr>
        <p:spPr>
          <a:xfrm>
            <a:off x="1" y="0"/>
            <a:ext cx="2997642" cy="3143250"/>
          </a:xfrm>
          <a:custGeom>
            <a:avLst/>
            <a:gdLst>
              <a:gd name="connsiteX0" fmla="*/ 3037408 w 6540310"/>
              <a:gd name="connsiteY0" fmla="*/ 0 h 6858000"/>
              <a:gd name="connsiteX1" fmla="*/ 6540310 w 6540310"/>
              <a:gd name="connsiteY1" fmla="*/ 0 h 6858000"/>
              <a:gd name="connsiteX2" fmla="*/ 3502902 w 6540310"/>
              <a:gd name="connsiteY2" fmla="*/ 6858000 h 6858000"/>
              <a:gd name="connsiteX3" fmla="*/ 0 w 65403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40310" h="6858000">
                <a:moveTo>
                  <a:pt x="3037408" y="0"/>
                </a:moveTo>
                <a:lnTo>
                  <a:pt x="6540310" y="0"/>
                </a:lnTo>
                <a:lnTo>
                  <a:pt x="3502902" y="6858000"/>
                </a:lnTo>
                <a:lnTo>
                  <a:pt x="0" y="6858000"/>
                </a:lnTo>
                <a:close/>
              </a:path>
            </a:pathLst>
          </a:custGeom>
          <a:gradFill>
            <a:gsLst>
              <a:gs pos="9000">
                <a:srgbClr val="F5F5F5"/>
              </a:gs>
              <a:gs pos="100000">
                <a:srgbClr val="F5F5F5">
                  <a:alpha val="7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 name="组合 2"/>
          <p:cNvGrpSpPr/>
          <p:nvPr/>
        </p:nvGrpSpPr>
        <p:grpSpPr>
          <a:xfrm>
            <a:off x="622448" y="344298"/>
            <a:ext cx="10585465" cy="365230"/>
            <a:chOff x="622448" y="344298"/>
            <a:chExt cx="10585465" cy="365230"/>
          </a:xfrm>
        </p:grpSpPr>
        <p:grpSp>
          <p:nvGrpSpPr>
            <p:cNvPr id="2" name="组合 1"/>
            <p:cNvGrpSpPr/>
            <p:nvPr/>
          </p:nvGrpSpPr>
          <p:grpSpPr>
            <a:xfrm>
              <a:off x="622448" y="344298"/>
              <a:ext cx="10564420" cy="365230"/>
              <a:chOff x="622448" y="344298"/>
              <a:chExt cx="10564420" cy="365230"/>
            </a:xfrm>
          </p:grpSpPr>
          <p:cxnSp>
            <p:nvCxnSpPr>
              <p:cNvPr id="40" name="直接连接符 39"/>
              <p:cNvCxnSpPr/>
              <p:nvPr/>
            </p:nvCxnSpPr>
            <p:spPr>
              <a:xfrm>
                <a:off x="833193" y="709528"/>
                <a:ext cx="1035367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任意多边形: 形状 8">
                <a:extLst>
                  <a:ext uri="{FF2B5EF4-FFF2-40B4-BE49-F238E27FC236}">
                    <a16:creationId xmlns:a16="http://schemas.microsoft.com/office/drawing/2014/main" id="{C39CF587-8537-4D57-85D9-CA84A94748C8}"/>
                  </a:ext>
                </a:extLst>
              </p:cNvPr>
              <p:cNvSpPr/>
              <p:nvPr/>
            </p:nvSpPr>
            <p:spPr>
              <a:xfrm flipH="1">
                <a:off x="833193"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5" name="任意多边形: 形状 8">
                <a:extLst>
                  <a:ext uri="{FF2B5EF4-FFF2-40B4-BE49-F238E27FC236}">
                    <a16:creationId xmlns:a16="http://schemas.microsoft.com/office/drawing/2014/main" id="{C39CF587-8537-4D57-85D9-CA84A94748C8}"/>
                  </a:ext>
                </a:extLst>
              </p:cNvPr>
              <p:cNvSpPr/>
              <p:nvPr/>
            </p:nvSpPr>
            <p:spPr>
              <a:xfrm flipH="1">
                <a:off x="622448" y="344298"/>
                <a:ext cx="343860" cy="330940"/>
              </a:xfrm>
              <a:custGeom>
                <a:avLst/>
                <a:gdLst>
                  <a:gd name="connsiteX0" fmla="*/ 1085500 w 1984909"/>
                  <a:gd name="connsiteY0" fmla="*/ 0 h 2450892"/>
                  <a:gd name="connsiteX1" fmla="*/ 1984909 w 1984909"/>
                  <a:gd name="connsiteY1" fmla="*/ 0 h 2450892"/>
                  <a:gd name="connsiteX2" fmla="*/ 899409 w 1984909"/>
                  <a:gd name="connsiteY2" fmla="*/ 2450892 h 2450892"/>
                  <a:gd name="connsiteX3" fmla="*/ 0 w 1984909"/>
                  <a:gd name="connsiteY3" fmla="*/ 2450892 h 2450892"/>
                </a:gdLst>
                <a:ahLst/>
                <a:cxnLst>
                  <a:cxn ang="0">
                    <a:pos x="connsiteX0" y="connsiteY0"/>
                  </a:cxn>
                  <a:cxn ang="0">
                    <a:pos x="connsiteX1" y="connsiteY1"/>
                  </a:cxn>
                  <a:cxn ang="0">
                    <a:pos x="connsiteX2" y="connsiteY2"/>
                  </a:cxn>
                  <a:cxn ang="0">
                    <a:pos x="connsiteX3" y="connsiteY3"/>
                  </a:cxn>
                </a:cxnLst>
                <a:rect l="l" t="t" r="r" b="b"/>
                <a:pathLst>
                  <a:path w="1984909" h="2450892">
                    <a:moveTo>
                      <a:pt x="1085500" y="0"/>
                    </a:moveTo>
                    <a:lnTo>
                      <a:pt x="1984909" y="0"/>
                    </a:lnTo>
                    <a:lnTo>
                      <a:pt x="899409" y="2450892"/>
                    </a:lnTo>
                    <a:lnTo>
                      <a:pt x="0" y="245089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cxnSp>
          <p:nvCxnSpPr>
            <p:cNvPr id="20" name="直接连接符 19"/>
            <p:cNvCxnSpPr/>
            <p:nvPr/>
          </p:nvCxnSpPr>
          <p:spPr>
            <a:xfrm>
              <a:off x="1199913" y="673310"/>
              <a:ext cx="1000800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TextBox 9"/>
          <p:cNvSpPr txBox="1"/>
          <p:nvPr/>
        </p:nvSpPr>
        <p:spPr>
          <a:xfrm>
            <a:off x="1219884" y="194028"/>
            <a:ext cx="2395207" cy="461665"/>
          </a:xfrm>
          <a:prstGeom prst="rect">
            <a:avLst/>
          </a:prstGeom>
          <a:noFill/>
        </p:spPr>
        <p:txBody>
          <a:bodyPr wrap="none" rtlCol="0">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战略评价和控制</a:t>
            </a:r>
            <a:endParaRPr lang="zh-CN" altLang="zh-CN" dirty="0">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13" name="组合 12"/>
          <p:cNvGrpSpPr/>
          <p:nvPr/>
        </p:nvGrpSpPr>
        <p:grpSpPr>
          <a:xfrm>
            <a:off x="1315546" y="2155923"/>
            <a:ext cx="1224454" cy="2721972"/>
            <a:chOff x="1315546" y="2155923"/>
            <a:chExt cx="1224454" cy="2721972"/>
          </a:xfrm>
        </p:grpSpPr>
        <p:sp>
          <p:nvSpPr>
            <p:cNvPr id="14" name="矩形 13"/>
            <p:cNvSpPr/>
            <p:nvPr/>
          </p:nvSpPr>
          <p:spPr>
            <a:xfrm>
              <a:off x="1315546" y="2155923"/>
              <a:ext cx="1224454" cy="2721972"/>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5" name="TextBox 9"/>
            <p:cNvSpPr txBox="1"/>
            <p:nvPr/>
          </p:nvSpPr>
          <p:spPr>
            <a:xfrm>
              <a:off x="1589219" y="2384659"/>
              <a:ext cx="677108" cy="2183244"/>
            </a:xfrm>
            <a:prstGeom prst="rect">
              <a:avLst/>
            </a:prstGeom>
            <a:noFill/>
          </p:spPr>
          <p:txBody>
            <a:bodyPr vert="eaVert" wrap="square" rtlCol="0">
              <a:spAutoFit/>
            </a:bodyPr>
            <a:lstStyle/>
            <a:p>
              <a:pPr algn="ctr"/>
              <a:r>
                <a:rPr lang="zh-CN" altLang="en-US" sz="32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战略目标</a:t>
              </a:r>
            </a:p>
          </p:txBody>
        </p:sp>
      </p:grpSp>
      <p:sp>
        <p:nvSpPr>
          <p:cNvPr id="17" name="圆角矩形 16"/>
          <p:cNvSpPr/>
          <p:nvPr/>
        </p:nvSpPr>
        <p:spPr>
          <a:xfrm>
            <a:off x="4270509" y="1289050"/>
            <a:ext cx="6549891" cy="1041400"/>
          </a:xfrm>
          <a:prstGeom prst="roundRect">
            <a:avLst>
              <a:gd name="adj" fmla="val 5691"/>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18" name="组合 17"/>
          <p:cNvGrpSpPr/>
          <p:nvPr/>
        </p:nvGrpSpPr>
        <p:grpSpPr>
          <a:xfrm>
            <a:off x="3401212" y="1375590"/>
            <a:ext cx="1738594" cy="868321"/>
            <a:chOff x="3401212" y="1375590"/>
            <a:chExt cx="1738594" cy="868321"/>
          </a:xfrm>
        </p:grpSpPr>
        <p:sp>
          <p:nvSpPr>
            <p:cNvPr id="19" name="圆角矩形 18"/>
            <p:cNvSpPr/>
            <p:nvPr/>
          </p:nvSpPr>
          <p:spPr>
            <a:xfrm>
              <a:off x="3447049" y="1375590"/>
              <a:ext cx="1646921" cy="868321"/>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1" name="TextBox 9"/>
            <p:cNvSpPr txBox="1"/>
            <p:nvPr/>
          </p:nvSpPr>
          <p:spPr>
            <a:xfrm>
              <a:off x="3561349" y="1504905"/>
              <a:ext cx="1418321" cy="400110"/>
            </a:xfrm>
            <a:prstGeom prst="rect">
              <a:avLst/>
            </a:prstGeom>
            <a:noFill/>
          </p:spPr>
          <p:txBody>
            <a:bodyPr wrap="squar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财务维度</a:t>
              </a:r>
            </a:p>
          </p:txBody>
        </p:sp>
        <p:sp>
          <p:nvSpPr>
            <p:cNvPr id="22" name="矩形 21"/>
            <p:cNvSpPr/>
            <p:nvPr/>
          </p:nvSpPr>
          <p:spPr>
            <a:xfrm>
              <a:off x="3401212" y="1817369"/>
              <a:ext cx="1738594" cy="338554"/>
            </a:xfrm>
            <a:prstGeom prst="rect">
              <a:avLst/>
            </a:prstGeom>
            <a:noFill/>
          </p:spPr>
          <p:txBody>
            <a:bodyPr wrap="square">
              <a:spAutoFit/>
            </a:bodyPr>
            <a:lstStyle/>
            <a:p>
              <a:pPr algn="ct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参考权重 </a:t>
              </a:r>
              <a:r>
                <a:rPr lang="en-US" altLang="zh-CN"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22%</a:t>
              </a:r>
              <a:endPar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23" name="TextBox 9"/>
          <p:cNvSpPr txBox="1"/>
          <p:nvPr/>
        </p:nvSpPr>
        <p:spPr>
          <a:xfrm>
            <a:off x="5470776" y="1363179"/>
            <a:ext cx="1463424"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投资回报率</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资产回报率</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资本报酬率</a:t>
            </a:r>
          </a:p>
        </p:txBody>
      </p:sp>
      <p:sp>
        <p:nvSpPr>
          <p:cNvPr id="26" name="TextBox 9"/>
          <p:cNvSpPr txBox="1"/>
          <p:nvPr/>
        </p:nvSpPr>
        <p:spPr>
          <a:xfrm>
            <a:off x="7225473" y="1363179"/>
            <a:ext cx="1463424"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增收</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节支</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创利能力</a:t>
            </a:r>
            <a:endPar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8" name="TextBox 9"/>
          <p:cNvSpPr txBox="1"/>
          <p:nvPr/>
        </p:nvSpPr>
        <p:spPr>
          <a:xfrm>
            <a:off x="8980170" y="1363179"/>
            <a:ext cx="1463424" cy="609398"/>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现金流</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项目盈利性</a:t>
            </a:r>
          </a:p>
        </p:txBody>
      </p:sp>
      <p:sp>
        <p:nvSpPr>
          <p:cNvPr id="29" name="圆角矩形 28"/>
          <p:cNvSpPr/>
          <p:nvPr/>
        </p:nvSpPr>
        <p:spPr>
          <a:xfrm>
            <a:off x="4270509" y="2419350"/>
            <a:ext cx="6549891" cy="1041400"/>
          </a:xfrm>
          <a:prstGeom prst="roundRect">
            <a:avLst>
              <a:gd name="adj" fmla="val 5691"/>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0" name="组合 29"/>
          <p:cNvGrpSpPr/>
          <p:nvPr/>
        </p:nvGrpSpPr>
        <p:grpSpPr>
          <a:xfrm>
            <a:off x="3401212" y="2505890"/>
            <a:ext cx="1738594" cy="868321"/>
            <a:chOff x="3401212" y="2505890"/>
            <a:chExt cx="1738594" cy="868321"/>
          </a:xfrm>
        </p:grpSpPr>
        <p:sp>
          <p:nvSpPr>
            <p:cNvPr id="32" name="圆角矩形 31"/>
            <p:cNvSpPr/>
            <p:nvPr/>
          </p:nvSpPr>
          <p:spPr>
            <a:xfrm>
              <a:off x="3447049" y="2505890"/>
              <a:ext cx="1646921" cy="868321"/>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TextBox 9"/>
            <p:cNvSpPr txBox="1"/>
            <p:nvPr/>
          </p:nvSpPr>
          <p:spPr>
            <a:xfrm>
              <a:off x="3561349" y="2635205"/>
              <a:ext cx="1418321" cy="400110"/>
            </a:xfrm>
            <a:prstGeom prst="rect">
              <a:avLst/>
            </a:prstGeom>
            <a:noFill/>
          </p:spPr>
          <p:txBody>
            <a:bodyPr wrap="square" rtlCol="0">
              <a:spAutoFit/>
            </a:bodyPr>
            <a:lstStyle/>
            <a:p>
              <a:pPr algn="ctr"/>
              <a:r>
                <a:rPr lang="zh-CN" altLang="en-US" sz="20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客户维度</a:t>
              </a:r>
            </a:p>
          </p:txBody>
        </p:sp>
        <p:sp>
          <p:nvSpPr>
            <p:cNvPr id="34" name="矩形 33"/>
            <p:cNvSpPr/>
            <p:nvPr/>
          </p:nvSpPr>
          <p:spPr>
            <a:xfrm>
              <a:off x="3401212" y="2947669"/>
              <a:ext cx="1738594" cy="338554"/>
            </a:xfrm>
            <a:prstGeom prst="rect">
              <a:avLst/>
            </a:prstGeom>
            <a:noFill/>
          </p:spPr>
          <p:txBody>
            <a:bodyPr wrap="square">
              <a:spAutoFit/>
            </a:bodyPr>
            <a:lstStyle/>
            <a:p>
              <a:pPr algn="ct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参考权重 </a:t>
              </a:r>
              <a:r>
                <a:rPr lang="en-US" altLang="zh-CN"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22%</a:t>
              </a:r>
              <a:endPar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35" name="TextBox 9"/>
          <p:cNvSpPr txBox="1"/>
          <p:nvPr/>
        </p:nvSpPr>
        <p:spPr>
          <a:xfrm>
            <a:off x="5470776" y="2493479"/>
            <a:ext cx="1463424"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市场占有率</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客户保有率</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客户满意度</a:t>
            </a:r>
          </a:p>
        </p:txBody>
      </p:sp>
      <p:sp>
        <p:nvSpPr>
          <p:cNvPr id="36" name="TextBox 9"/>
          <p:cNvSpPr txBox="1"/>
          <p:nvPr/>
        </p:nvSpPr>
        <p:spPr>
          <a:xfrm>
            <a:off x="7225473" y="2493479"/>
            <a:ext cx="1463424"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价格指数</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顾客排名调查</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客户创利能力</a:t>
            </a:r>
          </a:p>
        </p:txBody>
      </p:sp>
      <p:sp>
        <p:nvSpPr>
          <p:cNvPr id="37" name="圆角矩形 36"/>
          <p:cNvSpPr/>
          <p:nvPr/>
        </p:nvSpPr>
        <p:spPr>
          <a:xfrm>
            <a:off x="4270509" y="3549650"/>
            <a:ext cx="6549891" cy="1041400"/>
          </a:xfrm>
          <a:prstGeom prst="roundRect">
            <a:avLst>
              <a:gd name="adj" fmla="val 5691"/>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38" name="组合 37"/>
          <p:cNvGrpSpPr/>
          <p:nvPr/>
        </p:nvGrpSpPr>
        <p:grpSpPr>
          <a:xfrm>
            <a:off x="3401212" y="3636190"/>
            <a:ext cx="1738594" cy="868321"/>
            <a:chOff x="3401212" y="3636190"/>
            <a:chExt cx="1738594" cy="868321"/>
          </a:xfrm>
        </p:grpSpPr>
        <p:sp>
          <p:nvSpPr>
            <p:cNvPr id="39" name="圆角矩形 38"/>
            <p:cNvSpPr/>
            <p:nvPr/>
          </p:nvSpPr>
          <p:spPr>
            <a:xfrm>
              <a:off x="3447049" y="3636190"/>
              <a:ext cx="1646921" cy="868321"/>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41" name="TextBox 9"/>
            <p:cNvSpPr txBox="1"/>
            <p:nvPr/>
          </p:nvSpPr>
          <p:spPr>
            <a:xfrm>
              <a:off x="3447049" y="3765505"/>
              <a:ext cx="1646922" cy="369332"/>
            </a:xfrm>
            <a:prstGeom prst="rect">
              <a:avLst/>
            </a:prstGeom>
            <a:noFill/>
          </p:spPr>
          <p:txBody>
            <a:bodyPr wrap="square" rtlCol="0">
              <a:spAutoFit/>
            </a:bodyPr>
            <a:lstStyle/>
            <a:p>
              <a:pPr algn="ctr"/>
              <a:r>
                <a:rPr lang="zh-CN" altLang="en-US"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内部流程维度</a:t>
              </a:r>
            </a:p>
          </p:txBody>
        </p:sp>
        <p:sp>
          <p:nvSpPr>
            <p:cNvPr id="42" name="矩形 41"/>
            <p:cNvSpPr/>
            <p:nvPr/>
          </p:nvSpPr>
          <p:spPr>
            <a:xfrm>
              <a:off x="3401212" y="4077969"/>
              <a:ext cx="1738594" cy="338554"/>
            </a:xfrm>
            <a:prstGeom prst="rect">
              <a:avLst/>
            </a:prstGeom>
            <a:noFill/>
          </p:spPr>
          <p:txBody>
            <a:bodyPr wrap="square">
              <a:spAutoFit/>
            </a:bodyPr>
            <a:lstStyle/>
            <a:p>
              <a:pPr algn="ct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参考权重 </a:t>
              </a:r>
              <a:r>
                <a:rPr lang="en-US" altLang="zh-CN"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34%</a:t>
              </a:r>
              <a:endPar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43" name="TextBox 9"/>
          <p:cNvSpPr txBox="1"/>
          <p:nvPr/>
        </p:nvSpPr>
        <p:spPr>
          <a:xfrm>
            <a:off x="5470776" y="3623779"/>
            <a:ext cx="1463424"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生产率</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质量提高能力</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流程改善能力</a:t>
            </a:r>
          </a:p>
        </p:txBody>
      </p:sp>
      <p:sp>
        <p:nvSpPr>
          <p:cNvPr id="44" name="TextBox 9"/>
          <p:cNvSpPr txBox="1"/>
          <p:nvPr/>
        </p:nvSpPr>
        <p:spPr>
          <a:xfrm>
            <a:off x="7225472" y="3623779"/>
            <a:ext cx="1754697"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市场响应速度</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供应链存货周转率</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安全事件指数</a:t>
            </a:r>
          </a:p>
        </p:txBody>
      </p:sp>
      <p:sp>
        <p:nvSpPr>
          <p:cNvPr id="45" name="圆角矩形 44"/>
          <p:cNvSpPr/>
          <p:nvPr/>
        </p:nvSpPr>
        <p:spPr>
          <a:xfrm>
            <a:off x="4270509" y="4679950"/>
            <a:ext cx="6549891" cy="1041400"/>
          </a:xfrm>
          <a:prstGeom prst="roundRect">
            <a:avLst>
              <a:gd name="adj" fmla="val 5691"/>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46" name="组合 45"/>
          <p:cNvGrpSpPr/>
          <p:nvPr/>
        </p:nvGrpSpPr>
        <p:grpSpPr>
          <a:xfrm>
            <a:off x="3401212" y="4766490"/>
            <a:ext cx="1738594" cy="868321"/>
            <a:chOff x="3401212" y="4766490"/>
            <a:chExt cx="1738594" cy="868321"/>
          </a:xfrm>
        </p:grpSpPr>
        <p:sp>
          <p:nvSpPr>
            <p:cNvPr id="47" name="圆角矩形 46"/>
            <p:cNvSpPr/>
            <p:nvPr/>
          </p:nvSpPr>
          <p:spPr>
            <a:xfrm>
              <a:off x="3447049" y="4766490"/>
              <a:ext cx="1646921" cy="868321"/>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48" name="TextBox 9"/>
            <p:cNvSpPr txBox="1"/>
            <p:nvPr/>
          </p:nvSpPr>
          <p:spPr>
            <a:xfrm>
              <a:off x="3447049" y="4895805"/>
              <a:ext cx="1646922" cy="400110"/>
            </a:xfrm>
            <a:prstGeom prst="rect">
              <a:avLst/>
            </a:prstGeom>
            <a:noFill/>
          </p:spPr>
          <p:txBody>
            <a:bodyPr wrap="square" rtlCol="0">
              <a:spAutoFit/>
            </a:bodyPr>
            <a:lstStyle>
              <a:defPPr>
                <a:defRPr lang="zh-CN"/>
              </a:defPPr>
              <a:lvl1pPr algn="ctr">
                <a:defRPr sz="2000">
                  <a:solidFill>
                    <a:schemeClr val="bg1"/>
                  </a:solidFill>
                  <a:latin typeface="思源黑体 CN Heavy" panose="020B0A00000000000000" pitchFamily="34" charset="-122"/>
                  <a:ea typeface="思源黑体 CN Heavy" panose="020B0A00000000000000"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latin typeface="Arial" panose="020B0604020202020204" pitchFamily="34" charset="0"/>
                  <a:ea typeface="思源黑体 CN Regular" panose="020B0500000000000000" pitchFamily="34" charset="-122"/>
                  <a:sym typeface="Arial" panose="020B0604020202020204" pitchFamily="34" charset="0"/>
                </a:rPr>
                <a:t>学习与发展</a:t>
              </a:r>
            </a:p>
          </p:txBody>
        </p:sp>
        <p:sp>
          <p:nvSpPr>
            <p:cNvPr id="49" name="矩形 48"/>
            <p:cNvSpPr/>
            <p:nvPr/>
          </p:nvSpPr>
          <p:spPr>
            <a:xfrm>
              <a:off x="3401212" y="5208269"/>
              <a:ext cx="1738594" cy="338554"/>
            </a:xfrm>
            <a:prstGeom prst="rect">
              <a:avLst/>
            </a:prstGeom>
            <a:noFill/>
          </p:spPr>
          <p:txBody>
            <a:bodyPr wrap="square">
              <a:spAutoFit/>
            </a:bodyPr>
            <a:lstStyle/>
            <a:p>
              <a:pPr algn="ctr"/>
              <a:r>
                <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参考权重 </a:t>
              </a:r>
              <a:r>
                <a:rPr lang="en-US" altLang="zh-CN"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22%</a:t>
              </a:r>
              <a:endParaRPr lang="zh-CN" altLang="en-US" sz="16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50" name="TextBox 9"/>
          <p:cNvSpPr txBox="1"/>
          <p:nvPr/>
        </p:nvSpPr>
        <p:spPr>
          <a:xfrm>
            <a:off x="5470776" y="4754079"/>
            <a:ext cx="1463424"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员工满意度</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技术创新能力</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雇员建议数</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51" name="TextBox 9"/>
          <p:cNvSpPr txBox="1"/>
          <p:nvPr/>
        </p:nvSpPr>
        <p:spPr>
          <a:xfrm>
            <a:off x="7225472" y="4754079"/>
            <a:ext cx="1994728" cy="867930"/>
          </a:xfrm>
          <a:prstGeom prst="rect">
            <a:avLst/>
          </a:prstGeom>
          <a:noFill/>
        </p:spPr>
        <p:txBody>
          <a:bodyPr wrap="square" rtlCol="0">
            <a:spAutoFit/>
          </a:bodyPr>
          <a:lstStyle>
            <a:defPPr>
              <a:defRPr lang="zh-CN"/>
            </a:defPPr>
            <a:lvl1pPr>
              <a:lnSpc>
                <a:spcPct val="120000"/>
              </a:lnSpc>
              <a:defRPr sz="1400">
                <a:solidFill>
                  <a:schemeClr val="tx1">
                    <a:lumMod val="75000"/>
                    <a:lumOff val="25000"/>
                  </a:schemeClr>
                </a:solidFill>
                <a:latin typeface="思源黑体 CN Light" panose="020B0300000000000000" pitchFamily="34" charset="-122"/>
                <a:ea typeface="思源黑体 CN Light" panose="020B0300000000000000" pitchFamily="34" charset="-122"/>
              </a:defRPr>
            </a:lvl1pPr>
          </a:lstStyle>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雇员人均收益</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员工年培训天数</a:t>
            </a:r>
            <a:endPar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a:p>
            <a:r>
              <a:rPr lang="en-US" altLang="zh-CN"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 </a:t>
            </a:r>
            <a:r>
              <a:rPr lang="zh-CN" altLang="en-US" dirty="0">
                <a:solidFill>
                  <a:schemeClr val="tx1"/>
                </a:solidFill>
                <a:latin typeface="Arial" panose="020B0604020202020204" pitchFamily="34" charset="0"/>
                <a:ea typeface="思源黑体 CN Regular" panose="020B0500000000000000" pitchFamily="34" charset="-122"/>
                <a:sym typeface="Arial" panose="020B0604020202020204" pitchFamily="34" charset="0"/>
              </a:rPr>
              <a:t>新产品收入所占比例</a:t>
            </a:r>
          </a:p>
        </p:txBody>
      </p:sp>
      <p:sp>
        <p:nvSpPr>
          <p:cNvPr id="52" name="左大括号 51"/>
          <p:cNvSpPr/>
          <p:nvPr/>
        </p:nvSpPr>
        <p:spPr>
          <a:xfrm>
            <a:off x="2653339" y="1472956"/>
            <a:ext cx="608779" cy="4087906"/>
          </a:xfrm>
          <a:prstGeom prst="leftBrace">
            <a:avLst>
              <a:gd name="adj1" fmla="val 109573"/>
              <a:gd name="adj2" fmla="val 45340"/>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pic>
        <p:nvPicPr>
          <p:cNvPr id="5" name="图片 4">
            <a:extLst>
              <a:ext uri="{FF2B5EF4-FFF2-40B4-BE49-F238E27FC236}">
                <a16:creationId xmlns:a16="http://schemas.microsoft.com/office/drawing/2014/main" id="{E3FF6AA3-BAFD-47CE-9F3C-16505E740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246768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42" presetClass="entr" presetSubtype="0"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anim calcmode="lin" valueType="num">
                                      <p:cBhvr>
                                        <p:cTn id="13" dur="750" fill="hold"/>
                                        <p:tgtEl>
                                          <p:spTgt spid="13"/>
                                        </p:tgtEl>
                                        <p:attrNameLst>
                                          <p:attrName>ppt_x</p:attrName>
                                        </p:attrNameLst>
                                      </p:cBhvr>
                                      <p:tavLst>
                                        <p:tav tm="0">
                                          <p:val>
                                            <p:strVal val="#ppt_x"/>
                                          </p:val>
                                        </p:tav>
                                        <p:tav tm="100000">
                                          <p:val>
                                            <p:strVal val="#ppt_x"/>
                                          </p:val>
                                        </p:tav>
                                      </p:tavLst>
                                    </p:anim>
                                    <p:anim calcmode="lin" valueType="num">
                                      <p:cBhvr>
                                        <p:cTn id="14" dur="75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1750"/>
                            </p:stCondLst>
                            <p:childTnLst>
                              <p:par>
                                <p:cTn id="29" presetID="42"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750"/>
                                        <p:tgtEl>
                                          <p:spTgt spid="18"/>
                                        </p:tgtEl>
                                      </p:cBhvr>
                                    </p:animEffect>
                                    <p:anim calcmode="lin" valueType="num">
                                      <p:cBhvr>
                                        <p:cTn id="32" dur="750" fill="hold"/>
                                        <p:tgtEl>
                                          <p:spTgt spid="18"/>
                                        </p:tgtEl>
                                        <p:attrNameLst>
                                          <p:attrName>ppt_x</p:attrName>
                                        </p:attrNameLst>
                                      </p:cBhvr>
                                      <p:tavLst>
                                        <p:tav tm="0">
                                          <p:val>
                                            <p:strVal val="#ppt_x"/>
                                          </p:val>
                                        </p:tav>
                                        <p:tav tm="100000">
                                          <p:val>
                                            <p:strVal val="#ppt_x"/>
                                          </p:val>
                                        </p:tav>
                                      </p:tavLst>
                                    </p:anim>
                                    <p:anim calcmode="lin" valueType="num">
                                      <p:cBhvr>
                                        <p:cTn id="33" dur="75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2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750"/>
                                        <p:tgtEl>
                                          <p:spTgt spid="30"/>
                                        </p:tgtEl>
                                      </p:cBhvr>
                                    </p:animEffect>
                                    <p:anim calcmode="lin" valueType="num">
                                      <p:cBhvr>
                                        <p:cTn id="37" dur="750" fill="hold"/>
                                        <p:tgtEl>
                                          <p:spTgt spid="30"/>
                                        </p:tgtEl>
                                        <p:attrNameLst>
                                          <p:attrName>ppt_x</p:attrName>
                                        </p:attrNameLst>
                                      </p:cBhvr>
                                      <p:tavLst>
                                        <p:tav tm="0">
                                          <p:val>
                                            <p:strVal val="#ppt_x"/>
                                          </p:val>
                                        </p:tav>
                                        <p:tav tm="100000">
                                          <p:val>
                                            <p:strVal val="#ppt_x"/>
                                          </p:val>
                                        </p:tav>
                                      </p:tavLst>
                                    </p:anim>
                                    <p:anim calcmode="lin" valueType="num">
                                      <p:cBhvr>
                                        <p:cTn id="38" dur="750" fill="hold"/>
                                        <p:tgtEl>
                                          <p:spTgt spid="3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50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750"/>
                                        <p:tgtEl>
                                          <p:spTgt spid="38"/>
                                        </p:tgtEl>
                                      </p:cBhvr>
                                    </p:animEffect>
                                    <p:anim calcmode="lin" valueType="num">
                                      <p:cBhvr>
                                        <p:cTn id="42" dur="750" fill="hold"/>
                                        <p:tgtEl>
                                          <p:spTgt spid="38"/>
                                        </p:tgtEl>
                                        <p:attrNameLst>
                                          <p:attrName>ppt_x</p:attrName>
                                        </p:attrNameLst>
                                      </p:cBhvr>
                                      <p:tavLst>
                                        <p:tav tm="0">
                                          <p:val>
                                            <p:strVal val="#ppt_x"/>
                                          </p:val>
                                        </p:tav>
                                        <p:tav tm="100000">
                                          <p:val>
                                            <p:strVal val="#ppt_x"/>
                                          </p:val>
                                        </p:tav>
                                      </p:tavLst>
                                    </p:anim>
                                    <p:anim calcmode="lin" valueType="num">
                                      <p:cBhvr>
                                        <p:cTn id="43" dur="75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75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750"/>
                                        <p:tgtEl>
                                          <p:spTgt spid="46"/>
                                        </p:tgtEl>
                                      </p:cBhvr>
                                    </p:animEffect>
                                    <p:anim calcmode="lin" valueType="num">
                                      <p:cBhvr>
                                        <p:cTn id="47" dur="750" fill="hold"/>
                                        <p:tgtEl>
                                          <p:spTgt spid="46"/>
                                        </p:tgtEl>
                                        <p:attrNameLst>
                                          <p:attrName>ppt_x</p:attrName>
                                        </p:attrNameLst>
                                      </p:cBhvr>
                                      <p:tavLst>
                                        <p:tav tm="0">
                                          <p:val>
                                            <p:strVal val="#ppt_x"/>
                                          </p:val>
                                        </p:tav>
                                        <p:tav tm="100000">
                                          <p:val>
                                            <p:strVal val="#ppt_x"/>
                                          </p:val>
                                        </p:tav>
                                      </p:tavLst>
                                    </p:anim>
                                    <p:anim calcmode="lin" valueType="num">
                                      <p:cBhvr>
                                        <p:cTn id="48" dur="750" fill="hold"/>
                                        <p:tgtEl>
                                          <p:spTgt spid="46"/>
                                        </p:tgtEl>
                                        <p:attrNameLst>
                                          <p:attrName>ppt_y</p:attrName>
                                        </p:attrNameLst>
                                      </p:cBhvr>
                                      <p:tavLst>
                                        <p:tav tm="0">
                                          <p:val>
                                            <p:strVal val="#ppt_y+.1"/>
                                          </p:val>
                                        </p:tav>
                                        <p:tav tm="100000">
                                          <p:val>
                                            <p:strVal val="#ppt_y"/>
                                          </p:val>
                                        </p:tav>
                                      </p:tavLst>
                                    </p:anim>
                                  </p:childTnLst>
                                </p:cTn>
                              </p:par>
                            </p:childTnLst>
                          </p:cTn>
                        </p:par>
                        <p:par>
                          <p:cTn id="49" fill="hold">
                            <p:stCondLst>
                              <p:cond delay="3250"/>
                            </p:stCondLst>
                            <p:childTnLst>
                              <p:par>
                                <p:cTn id="50" presetID="2" presetClass="entr" presetSubtype="2" decel="10000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750" fill="hold"/>
                                        <p:tgtEl>
                                          <p:spTgt spid="23"/>
                                        </p:tgtEl>
                                        <p:attrNameLst>
                                          <p:attrName>ppt_x</p:attrName>
                                        </p:attrNameLst>
                                      </p:cBhvr>
                                      <p:tavLst>
                                        <p:tav tm="0">
                                          <p:val>
                                            <p:strVal val="1+#ppt_w/2"/>
                                          </p:val>
                                        </p:tav>
                                        <p:tav tm="100000">
                                          <p:val>
                                            <p:strVal val="#ppt_x"/>
                                          </p:val>
                                        </p:tav>
                                      </p:tavLst>
                                    </p:anim>
                                    <p:anim calcmode="lin" valueType="num">
                                      <p:cBhvr additive="base">
                                        <p:cTn id="53" dur="75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750" fill="hold"/>
                                        <p:tgtEl>
                                          <p:spTgt spid="26"/>
                                        </p:tgtEl>
                                        <p:attrNameLst>
                                          <p:attrName>ppt_x</p:attrName>
                                        </p:attrNameLst>
                                      </p:cBhvr>
                                      <p:tavLst>
                                        <p:tav tm="0">
                                          <p:val>
                                            <p:strVal val="1+#ppt_w/2"/>
                                          </p:val>
                                        </p:tav>
                                        <p:tav tm="100000">
                                          <p:val>
                                            <p:strVal val="#ppt_x"/>
                                          </p:val>
                                        </p:tav>
                                      </p:tavLst>
                                    </p:anim>
                                    <p:anim calcmode="lin" valueType="num">
                                      <p:cBhvr additive="base">
                                        <p:cTn id="57" dur="750" fill="hold"/>
                                        <p:tgtEl>
                                          <p:spTgt spid="26"/>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750" fill="hold"/>
                                        <p:tgtEl>
                                          <p:spTgt spid="28"/>
                                        </p:tgtEl>
                                        <p:attrNameLst>
                                          <p:attrName>ppt_x</p:attrName>
                                        </p:attrNameLst>
                                      </p:cBhvr>
                                      <p:tavLst>
                                        <p:tav tm="0">
                                          <p:val>
                                            <p:strVal val="1+#ppt_w/2"/>
                                          </p:val>
                                        </p:tav>
                                        <p:tav tm="100000">
                                          <p:val>
                                            <p:strVal val="#ppt_x"/>
                                          </p:val>
                                        </p:tav>
                                      </p:tavLst>
                                    </p:anim>
                                    <p:anim calcmode="lin" valueType="num">
                                      <p:cBhvr additive="base">
                                        <p:cTn id="61" dur="750" fill="hold"/>
                                        <p:tgtEl>
                                          <p:spTgt spid="28"/>
                                        </p:tgtEl>
                                        <p:attrNameLst>
                                          <p:attrName>ppt_y</p:attrName>
                                        </p:attrNameLst>
                                      </p:cBhvr>
                                      <p:tavLst>
                                        <p:tav tm="0">
                                          <p:val>
                                            <p:strVal val="#ppt_y"/>
                                          </p:val>
                                        </p:tav>
                                        <p:tav tm="100000">
                                          <p:val>
                                            <p:strVal val="#ppt_y"/>
                                          </p:val>
                                        </p:tav>
                                      </p:tavLst>
                                    </p:anim>
                                  </p:childTnLst>
                                </p:cTn>
                              </p:par>
                              <p:par>
                                <p:cTn id="62" presetID="2" presetClass="entr" presetSubtype="2" decel="100000" fill="hold" grpId="0" nodeType="withEffect">
                                  <p:stCondLst>
                                    <p:cond delay="25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750" fill="hold"/>
                                        <p:tgtEl>
                                          <p:spTgt spid="35"/>
                                        </p:tgtEl>
                                        <p:attrNameLst>
                                          <p:attrName>ppt_x</p:attrName>
                                        </p:attrNameLst>
                                      </p:cBhvr>
                                      <p:tavLst>
                                        <p:tav tm="0">
                                          <p:val>
                                            <p:strVal val="1+#ppt_w/2"/>
                                          </p:val>
                                        </p:tav>
                                        <p:tav tm="100000">
                                          <p:val>
                                            <p:strVal val="#ppt_x"/>
                                          </p:val>
                                        </p:tav>
                                      </p:tavLst>
                                    </p:anim>
                                    <p:anim calcmode="lin" valueType="num">
                                      <p:cBhvr additive="base">
                                        <p:cTn id="65" dur="750" fill="hold"/>
                                        <p:tgtEl>
                                          <p:spTgt spid="35"/>
                                        </p:tgtEl>
                                        <p:attrNameLst>
                                          <p:attrName>ppt_y</p:attrName>
                                        </p:attrNameLst>
                                      </p:cBhvr>
                                      <p:tavLst>
                                        <p:tav tm="0">
                                          <p:val>
                                            <p:strVal val="#ppt_y"/>
                                          </p:val>
                                        </p:tav>
                                        <p:tav tm="100000">
                                          <p:val>
                                            <p:strVal val="#ppt_y"/>
                                          </p:val>
                                        </p:tav>
                                      </p:tavLst>
                                    </p:anim>
                                  </p:childTnLst>
                                </p:cTn>
                              </p:par>
                              <p:par>
                                <p:cTn id="66" presetID="2" presetClass="entr" presetSubtype="2" decel="100000" fill="hold" grpId="0" nodeType="withEffect">
                                  <p:stCondLst>
                                    <p:cond delay="25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1+#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50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750" fill="hold"/>
                                        <p:tgtEl>
                                          <p:spTgt spid="43"/>
                                        </p:tgtEl>
                                        <p:attrNameLst>
                                          <p:attrName>ppt_x</p:attrName>
                                        </p:attrNameLst>
                                      </p:cBhvr>
                                      <p:tavLst>
                                        <p:tav tm="0">
                                          <p:val>
                                            <p:strVal val="1+#ppt_w/2"/>
                                          </p:val>
                                        </p:tav>
                                        <p:tav tm="100000">
                                          <p:val>
                                            <p:strVal val="#ppt_x"/>
                                          </p:val>
                                        </p:tav>
                                      </p:tavLst>
                                    </p:anim>
                                    <p:anim calcmode="lin" valueType="num">
                                      <p:cBhvr additive="base">
                                        <p:cTn id="73" dur="750" fill="hold"/>
                                        <p:tgtEl>
                                          <p:spTgt spid="43"/>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500"/>
                                  </p:stCondLst>
                                  <p:childTnLst>
                                    <p:set>
                                      <p:cBhvr>
                                        <p:cTn id="75" dur="1" fill="hold">
                                          <p:stCondLst>
                                            <p:cond delay="0"/>
                                          </p:stCondLst>
                                        </p:cTn>
                                        <p:tgtEl>
                                          <p:spTgt spid="44"/>
                                        </p:tgtEl>
                                        <p:attrNameLst>
                                          <p:attrName>style.visibility</p:attrName>
                                        </p:attrNameLst>
                                      </p:cBhvr>
                                      <p:to>
                                        <p:strVal val="visible"/>
                                      </p:to>
                                    </p:set>
                                    <p:anim calcmode="lin" valueType="num">
                                      <p:cBhvr additive="base">
                                        <p:cTn id="76" dur="750" fill="hold"/>
                                        <p:tgtEl>
                                          <p:spTgt spid="44"/>
                                        </p:tgtEl>
                                        <p:attrNameLst>
                                          <p:attrName>ppt_x</p:attrName>
                                        </p:attrNameLst>
                                      </p:cBhvr>
                                      <p:tavLst>
                                        <p:tav tm="0">
                                          <p:val>
                                            <p:strVal val="1+#ppt_w/2"/>
                                          </p:val>
                                        </p:tav>
                                        <p:tav tm="100000">
                                          <p:val>
                                            <p:strVal val="#ppt_x"/>
                                          </p:val>
                                        </p:tav>
                                      </p:tavLst>
                                    </p:anim>
                                    <p:anim calcmode="lin" valueType="num">
                                      <p:cBhvr additive="base">
                                        <p:cTn id="77" dur="750" fill="hold"/>
                                        <p:tgtEl>
                                          <p:spTgt spid="44"/>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75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750" fill="hold"/>
                                        <p:tgtEl>
                                          <p:spTgt spid="50"/>
                                        </p:tgtEl>
                                        <p:attrNameLst>
                                          <p:attrName>ppt_x</p:attrName>
                                        </p:attrNameLst>
                                      </p:cBhvr>
                                      <p:tavLst>
                                        <p:tav tm="0">
                                          <p:val>
                                            <p:strVal val="1+#ppt_w/2"/>
                                          </p:val>
                                        </p:tav>
                                        <p:tav tm="100000">
                                          <p:val>
                                            <p:strVal val="#ppt_x"/>
                                          </p:val>
                                        </p:tav>
                                      </p:tavLst>
                                    </p:anim>
                                    <p:anim calcmode="lin" valueType="num">
                                      <p:cBhvr additive="base">
                                        <p:cTn id="81" dur="750" fill="hold"/>
                                        <p:tgtEl>
                                          <p:spTgt spid="50"/>
                                        </p:tgtEl>
                                        <p:attrNameLst>
                                          <p:attrName>ppt_y</p:attrName>
                                        </p:attrNameLst>
                                      </p:cBhvr>
                                      <p:tavLst>
                                        <p:tav tm="0">
                                          <p:val>
                                            <p:strVal val="#ppt_y"/>
                                          </p:val>
                                        </p:tav>
                                        <p:tav tm="100000">
                                          <p:val>
                                            <p:strVal val="#ppt_y"/>
                                          </p:val>
                                        </p:tav>
                                      </p:tavLst>
                                    </p:anim>
                                  </p:childTnLst>
                                </p:cTn>
                              </p:par>
                              <p:par>
                                <p:cTn id="82" presetID="2" presetClass="entr" presetSubtype="2" decel="100000" fill="hold" grpId="0" nodeType="withEffect">
                                  <p:stCondLst>
                                    <p:cond delay="75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750" fill="hold"/>
                                        <p:tgtEl>
                                          <p:spTgt spid="51"/>
                                        </p:tgtEl>
                                        <p:attrNameLst>
                                          <p:attrName>ppt_x</p:attrName>
                                        </p:attrNameLst>
                                      </p:cBhvr>
                                      <p:tavLst>
                                        <p:tav tm="0">
                                          <p:val>
                                            <p:strVal val="1+#ppt_w/2"/>
                                          </p:val>
                                        </p:tav>
                                        <p:tav tm="100000">
                                          <p:val>
                                            <p:strVal val="#ppt_x"/>
                                          </p:val>
                                        </p:tav>
                                      </p:tavLst>
                                    </p:anim>
                                    <p:anim calcmode="lin" valueType="num">
                                      <p:cBhvr additive="base">
                                        <p:cTn id="85" dur="750" fill="hold"/>
                                        <p:tgtEl>
                                          <p:spTgt spid="51"/>
                                        </p:tgtEl>
                                        <p:attrNameLst>
                                          <p:attrName>ppt_y</p:attrName>
                                        </p:attrNameLst>
                                      </p:cBhvr>
                                      <p:tavLst>
                                        <p:tav tm="0">
                                          <p:val>
                                            <p:strVal val="#ppt_y"/>
                                          </p:val>
                                        </p:tav>
                                        <p:tav tm="100000">
                                          <p:val>
                                            <p:strVal val="#ppt_y"/>
                                          </p:val>
                                        </p:tav>
                                      </p:tavLst>
                                    </p:anim>
                                  </p:childTnLst>
                                </p:cTn>
                              </p:par>
                            </p:childTnLst>
                          </p:cTn>
                        </p:par>
                        <p:par>
                          <p:cTn id="86" fill="hold">
                            <p:stCondLst>
                              <p:cond delay="4750"/>
                            </p:stCondLst>
                            <p:childTnLst>
                              <p:par>
                                <p:cTn id="87" presetID="12" presetClass="entr" presetSubtype="8"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p:tgtEl>
                                          <p:spTgt spid="52"/>
                                        </p:tgtEl>
                                        <p:attrNameLst>
                                          <p:attrName>ppt_x</p:attrName>
                                        </p:attrNameLst>
                                      </p:cBhvr>
                                      <p:tavLst>
                                        <p:tav tm="0">
                                          <p:val>
                                            <p:strVal val="#ppt_x-#ppt_w*1.125000"/>
                                          </p:val>
                                        </p:tav>
                                        <p:tav tm="100000">
                                          <p:val>
                                            <p:strVal val="#ppt_x"/>
                                          </p:val>
                                        </p:tav>
                                      </p:tavLst>
                                    </p:anim>
                                    <p:animEffect transition="in" filter="wipe(right)">
                                      <p:cBhvr>
                                        <p:cTn id="9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animBg="1"/>
      <p:bldP spid="23" grpId="0"/>
      <p:bldP spid="26" grpId="0"/>
      <p:bldP spid="28" grpId="0"/>
      <p:bldP spid="29" grpId="0" animBg="1"/>
      <p:bldP spid="35" grpId="0"/>
      <p:bldP spid="36" grpId="0"/>
      <p:bldP spid="37" grpId="0" animBg="1"/>
      <p:bldP spid="43" grpId="0"/>
      <p:bldP spid="44" grpId="0"/>
      <p:bldP spid="45" grpId="0" animBg="1"/>
      <p:bldP spid="50" grpId="0"/>
      <p:bldP spid="51" grpId="0"/>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5290742" y="4283037"/>
            <a:ext cx="4661638" cy="923330"/>
          </a:xfrm>
          <a:prstGeom prst="rect">
            <a:avLst/>
          </a:prstGeom>
        </p:spPr>
        <p:txBody>
          <a:bodyPr wrap="square">
            <a:spAutoFit/>
          </a:bodyPr>
          <a:lstStyle/>
          <a:p>
            <a:pPr algn="dist"/>
            <a:r>
              <a:rPr lang="zh-CN" altLang="en-US" sz="5400" b="1" dirty="0">
                <a:solidFill>
                  <a:schemeClr val="bg2">
                    <a:lumMod val="25000"/>
                  </a:schemeClr>
                </a:solidFill>
                <a:latin typeface="Arial" panose="020B0604020202020204" pitchFamily="34" charset="0"/>
                <a:ea typeface="思源黑体 CN Regular" panose="020B0500000000000000" pitchFamily="34" charset="-122"/>
                <a:sym typeface="Arial" panose="020B0604020202020204" pitchFamily="34" charset="0"/>
              </a:rPr>
              <a:t>感谢观看</a:t>
            </a:r>
          </a:p>
        </p:txBody>
      </p:sp>
      <p:sp>
        <p:nvSpPr>
          <p:cNvPr id="2" name="斜纹 1">
            <a:extLst>
              <a:ext uri="{FF2B5EF4-FFF2-40B4-BE49-F238E27FC236}">
                <a16:creationId xmlns:a16="http://schemas.microsoft.com/office/drawing/2014/main" id="{0AB3437B-6080-0947-9BB5-88D2C2E7427F}"/>
              </a:ext>
            </a:extLst>
          </p:cNvPr>
          <p:cNvSpPr/>
          <p:nvPr/>
        </p:nvSpPr>
        <p:spPr>
          <a:xfrm>
            <a:off x="14990" y="0"/>
            <a:ext cx="7255239" cy="6848568"/>
          </a:xfrm>
          <a:prstGeom prst="diagStripe">
            <a:avLst>
              <a:gd name="adj" fmla="val 560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 name="菱形 2">
            <a:extLst>
              <a:ext uri="{FF2B5EF4-FFF2-40B4-BE49-F238E27FC236}">
                <a16:creationId xmlns:a16="http://schemas.microsoft.com/office/drawing/2014/main" id="{5FAEADD2-BE8B-8143-9FB1-FF229E7DED74}"/>
              </a:ext>
            </a:extLst>
          </p:cNvPr>
          <p:cNvSpPr/>
          <p:nvPr/>
        </p:nvSpPr>
        <p:spPr>
          <a:xfrm>
            <a:off x="2344207" y="-29980"/>
            <a:ext cx="3402547" cy="3402547"/>
          </a:xfrm>
          <a:prstGeom prst="diamond">
            <a:avLst/>
          </a:prstGeom>
          <a:blipFill dpi="0" rotWithShape="1">
            <a:blip r:embed="rId3" cstate="screen">
              <a:extLst>
                <a:ext uri="{28A0092B-C50C-407E-A947-70E740481C1C}">
                  <a14:useLocalDpi xmlns:a14="http://schemas.microsoft.com/office/drawing/2010/main"/>
                </a:ext>
              </a:extLst>
            </a:blip>
            <a:srcRect/>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菱形 32">
            <a:extLst>
              <a:ext uri="{FF2B5EF4-FFF2-40B4-BE49-F238E27FC236}">
                <a16:creationId xmlns:a16="http://schemas.microsoft.com/office/drawing/2014/main" id="{790A7A24-403B-7749-804B-2A843442F781}"/>
              </a:ext>
            </a:extLst>
          </p:cNvPr>
          <p:cNvSpPr/>
          <p:nvPr/>
        </p:nvSpPr>
        <p:spPr>
          <a:xfrm>
            <a:off x="-1364702" y="2985323"/>
            <a:ext cx="3402547" cy="3402547"/>
          </a:xfrm>
          <a:prstGeom prst="diamond">
            <a:avLst/>
          </a:prstGeom>
          <a:blipFill>
            <a:blip r:embed="rId4" cstate="screen">
              <a:extLst>
                <a:ext uri="{28A0092B-C50C-407E-A947-70E740481C1C}">
                  <a14:useLocalDpi xmlns:a14="http://schemas.microsoft.com/office/drawing/2010/main"/>
                </a:ext>
              </a:extLst>
            </a:blip>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菱形 33">
            <a:extLst>
              <a:ext uri="{FF2B5EF4-FFF2-40B4-BE49-F238E27FC236}">
                <a16:creationId xmlns:a16="http://schemas.microsoft.com/office/drawing/2014/main" id="{D6CEA3ED-50FB-6B42-A54E-57BB9EEDECCB}"/>
              </a:ext>
            </a:extLst>
          </p:cNvPr>
          <p:cNvSpPr/>
          <p:nvPr/>
        </p:nvSpPr>
        <p:spPr>
          <a:xfrm>
            <a:off x="366322" y="1315956"/>
            <a:ext cx="2400541" cy="2400541"/>
          </a:xfrm>
          <a:prstGeom prst="diamond">
            <a:avLst/>
          </a:prstGeom>
          <a:blipFill>
            <a:blip r:embed="rId5" cstate="screen">
              <a:extLst>
                <a:ext uri="{28A0092B-C50C-407E-A947-70E740481C1C}">
                  <a14:useLocalDpi xmlns:a14="http://schemas.microsoft.com/office/drawing/2010/main"/>
                </a:ext>
              </a:extLst>
            </a:blip>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6" name="菱形 35">
            <a:extLst>
              <a:ext uri="{FF2B5EF4-FFF2-40B4-BE49-F238E27FC236}">
                <a16:creationId xmlns:a16="http://schemas.microsoft.com/office/drawing/2014/main" id="{3ADA5642-D2A4-C944-B42A-5BB05E9A76DD}"/>
              </a:ext>
            </a:extLst>
          </p:cNvPr>
          <p:cNvSpPr/>
          <p:nvPr/>
        </p:nvSpPr>
        <p:spPr>
          <a:xfrm>
            <a:off x="1790362" y="2746576"/>
            <a:ext cx="2400541" cy="2400541"/>
          </a:xfrm>
          <a:prstGeom prst="diamond">
            <a:avLst/>
          </a:prstGeom>
          <a:blipFill>
            <a:blip r:embed="rId6" cstate="screen">
              <a:extLst>
                <a:ext uri="{28A0092B-C50C-407E-A947-70E740481C1C}">
                  <a14:useLocalDpi xmlns:a14="http://schemas.microsoft.com/office/drawing/2010/main"/>
                </a:ext>
              </a:extLst>
            </a:blip>
            <a:stretch>
              <a:fillRect/>
            </a:stretch>
          </a:blip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 name="椭圆 5">
            <a:extLst>
              <a:ext uri="{FF2B5EF4-FFF2-40B4-BE49-F238E27FC236}">
                <a16:creationId xmlns:a16="http://schemas.microsoft.com/office/drawing/2014/main" id="{4BFFC37E-312E-E84A-8691-DDCBFF114B88}"/>
              </a:ext>
            </a:extLst>
          </p:cNvPr>
          <p:cNvSpPr/>
          <p:nvPr/>
        </p:nvSpPr>
        <p:spPr>
          <a:xfrm>
            <a:off x="5101375" y="886242"/>
            <a:ext cx="2134826" cy="2134826"/>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7" name="椭圆 36">
            <a:extLst>
              <a:ext uri="{FF2B5EF4-FFF2-40B4-BE49-F238E27FC236}">
                <a16:creationId xmlns:a16="http://schemas.microsoft.com/office/drawing/2014/main" id="{F76C1179-93A9-7D4A-894A-74A45479924F}"/>
              </a:ext>
            </a:extLst>
          </p:cNvPr>
          <p:cNvSpPr/>
          <p:nvPr/>
        </p:nvSpPr>
        <p:spPr>
          <a:xfrm>
            <a:off x="5248795" y="1038642"/>
            <a:ext cx="1790292" cy="1790292"/>
          </a:xfrm>
          <a:prstGeom prst="ellipse">
            <a:avLst/>
          </a:prstGeom>
          <a:noFill/>
          <a:ln w="3175">
            <a:solidFill>
              <a:schemeClr val="bg1">
                <a:lumMod val="95000"/>
              </a:schemeClr>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1" name="文本框 10">
            <a:extLst>
              <a:ext uri="{FF2B5EF4-FFF2-40B4-BE49-F238E27FC236}">
                <a16:creationId xmlns:a16="http://schemas.microsoft.com/office/drawing/2014/main" id="{8975357F-A795-9443-B6C8-DB6B2E0419CB}"/>
              </a:ext>
            </a:extLst>
          </p:cNvPr>
          <p:cNvSpPr txBox="1"/>
          <p:nvPr/>
        </p:nvSpPr>
        <p:spPr>
          <a:xfrm>
            <a:off x="5464250" y="1528840"/>
            <a:ext cx="1447832" cy="830997"/>
          </a:xfrm>
          <a:prstGeom prst="rect">
            <a:avLst/>
          </a:prstGeom>
          <a:noFill/>
        </p:spPr>
        <p:txBody>
          <a:bodyPr wrap="none" rtlCol="0">
            <a:spAutoFit/>
          </a:bodyPr>
          <a:lstStyle/>
          <a:p>
            <a:r>
              <a:rPr kumimoji="1" lang="zh-CN" altLang="en-US" sz="2400" b="1">
                <a:solidFill>
                  <a:schemeClr val="bg1"/>
                </a:solidFill>
                <a:latin typeface="Arial" panose="020B0604020202020204" pitchFamily="34" charset="0"/>
                <a:ea typeface="思源黑体 CN Regular" panose="020B0500000000000000" pitchFamily="34" charset="-122"/>
                <a:sym typeface="Arial" panose="020B0604020202020204" pitchFamily="34" charset="0"/>
              </a:rPr>
              <a:t>企业管理</a:t>
            </a:r>
            <a:endParaRPr kumimoji="1" lang="en-US" altLang="zh-CN" sz="2400" b="1">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a:p>
            <a:r>
              <a:rPr kumimoji="1" lang="zh-CN" altLang="en-US" sz="2400" b="1">
                <a:solidFill>
                  <a:schemeClr val="bg1"/>
                </a:solidFill>
                <a:latin typeface="Arial" panose="020B0604020202020204" pitchFamily="34" charset="0"/>
                <a:ea typeface="思源黑体 CN Regular" panose="020B0500000000000000" pitchFamily="34" charset="-122"/>
                <a:sym typeface="Arial" panose="020B0604020202020204" pitchFamily="34" charset="0"/>
              </a:rPr>
              <a:t>培训课件</a:t>
            </a:r>
          </a:p>
        </p:txBody>
      </p:sp>
      <p:sp>
        <p:nvSpPr>
          <p:cNvPr id="41" name="斜纹 40">
            <a:extLst>
              <a:ext uri="{FF2B5EF4-FFF2-40B4-BE49-F238E27FC236}">
                <a16:creationId xmlns:a16="http://schemas.microsoft.com/office/drawing/2014/main" id="{FCDC6074-8867-A84B-B4E9-C2CECBBF9751}"/>
              </a:ext>
            </a:extLst>
          </p:cNvPr>
          <p:cNvSpPr/>
          <p:nvPr/>
        </p:nvSpPr>
        <p:spPr>
          <a:xfrm rot="5400000" flipH="1">
            <a:off x="9734637" y="4436925"/>
            <a:ext cx="2528219" cy="2386507"/>
          </a:xfrm>
          <a:prstGeom prst="diagStripe">
            <a:avLst>
              <a:gd name="adj" fmla="val 5605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4" name="文本框 3">
            <a:extLst>
              <a:ext uri="{FF2B5EF4-FFF2-40B4-BE49-F238E27FC236}">
                <a16:creationId xmlns:a16="http://schemas.microsoft.com/office/drawing/2014/main" id="{89C1C66B-D1EE-9D4D-93D5-EFAF9B07228C}"/>
              </a:ext>
            </a:extLst>
          </p:cNvPr>
          <p:cNvSpPr txBox="1"/>
          <p:nvPr/>
        </p:nvSpPr>
        <p:spPr>
          <a:xfrm>
            <a:off x="5208305" y="3367959"/>
            <a:ext cx="2747868" cy="830997"/>
          </a:xfrm>
          <a:prstGeom prst="rect">
            <a:avLst/>
          </a:prstGeom>
          <a:noFill/>
        </p:spPr>
        <p:txBody>
          <a:bodyPr wrap="none" rtlCol="0">
            <a:spAutoFit/>
          </a:bodyPr>
          <a:lstStyle/>
          <a:p>
            <a:r>
              <a:rPr kumimoji="1" lang="en-US" altLang="zh-CN" sz="4800" b="1">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rPr>
              <a:t>THANKS</a:t>
            </a:r>
            <a:endParaRPr kumimoji="1" lang="zh-CN" altLang="en-US" sz="4800" b="1">
              <a:solidFill>
                <a:schemeClr val="tx1">
                  <a:lumMod val="75000"/>
                  <a:lumOff val="25000"/>
                </a:schemeClr>
              </a:solidFill>
              <a:latin typeface="Arial" panose="020B0604020202020204" pitchFamily="34" charset="0"/>
              <a:ea typeface="思源黑体 CN Regular" panose="020B0500000000000000" pitchFamily="34" charset="-122"/>
              <a:sym typeface="Arial" panose="020B0604020202020204" pitchFamily="34" charset="0"/>
            </a:endParaRPr>
          </a:p>
        </p:txBody>
      </p:sp>
      <p:pic>
        <p:nvPicPr>
          <p:cNvPr id="5" name="图片 4">
            <a:extLst>
              <a:ext uri="{FF2B5EF4-FFF2-40B4-BE49-F238E27FC236}">
                <a16:creationId xmlns:a16="http://schemas.microsoft.com/office/drawing/2014/main" id="{D19981B8-096B-4AE2-9EF3-03EAAAEC7B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7169" y="73215"/>
            <a:ext cx="3665318" cy="638226"/>
          </a:xfrm>
          <a:prstGeom prst="rect">
            <a:avLst/>
          </a:prstGeom>
        </p:spPr>
      </p:pic>
    </p:spTree>
    <p:extLst>
      <p:ext uri="{BB962C8B-B14F-4D97-AF65-F5344CB8AC3E}">
        <p14:creationId xmlns:p14="http://schemas.microsoft.com/office/powerpoint/2010/main" val="130169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ACAC585B-CE7A-4C9E-BA1C-9E057EF0E1D9"/>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Administrator\Desktop\9月作品\04"/>
  <p:tag name="ISPRING_FIRST_PUBLISH" val="1"/>
  <p:tag name="ISPRING_PRESENTATION_TITLE" val="企业战略管理"/>
</p:tagLst>
</file>

<file path=ppt/theme/theme1.xml><?xml version="1.0" encoding="utf-8"?>
<a:theme xmlns:a="http://schemas.openxmlformats.org/drawingml/2006/main" name="Office 主题​​">
  <a:themeElements>
    <a:clrScheme name="自定义 233">
      <a:dk1>
        <a:sysClr val="windowText" lastClr="000000"/>
      </a:dk1>
      <a:lt1>
        <a:sysClr val="window" lastClr="FFFFFF"/>
      </a:lt1>
      <a:dk2>
        <a:srgbClr val="44546A"/>
      </a:dk2>
      <a:lt2>
        <a:srgbClr val="E7E6E6"/>
      </a:lt2>
      <a:accent1>
        <a:srgbClr val="F94341"/>
      </a:accent1>
      <a:accent2>
        <a:srgbClr val="0DC8DB"/>
      </a:accent2>
      <a:accent3>
        <a:srgbClr val="505069"/>
      </a:accent3>
      <a:accent4>
        <a:srgbClr val="F94341"/>
      </a:accent4>
      <a:accent5>
        <a:srgbClr val="0DC8DB"/>
      </a:accent5>
      <a:accent6>
        <a:srgbClr val="505069"/>
      </a:accent6>
      <a:hlink>
        <a:srgbClr val="F94341"/>
      </a:hlink>
      <a:folHlink>
        <a:srgbClr val="0DC8DB"/>
      </a:folHlink>
    </a:clrScheme>
    <a:fontScheme name="自定义 2">
      <a:majorFont>
        <a:latin typeface="Humanst521 BT"/>
        <a:ea typeface="字魂59号-创粗黑"/>
        <a:cs typeface=""/>
      </a:majorFont>
      <a:minorFont>
        <a:latin typeface="Humanst521 BT"/>
        <a:ea typeface="字魂59号-创粗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TotalTime>
  <Words>2063</Words>
  <Application>Microsoft Office PowerPoint</Application>
  <PresentationFormat>宽屏</PresentationFormat>
  <Paragraphs>225</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思源黑体 CN Bold</vt:lpstr>
      <vt:lpstr>思源黑体 CN Regular</vt:lpstr>
      <vt:lpstr>字魂59号-创粗黑</vt:lpstr>
      <vt:lpstr>Aharoni</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企业战略管理</dc:title>
  <dc:creator>逆流的小鱼</dc:creator>
  <cp:lastModifiedBy>Administrator</cp:lastModifiedBy>
  <cp:revision>100</cp:revision>
  <dcterms:created xsi:type="dcterms:W3CDTF">2019-06-26T07:14:23Z</dcterms:created>
  <dcterms:modified xsi:type="dcterms:W3CDTF">2023-07-17T05:36:09Z</dcterms:modified>
</cp:coreProperties>
</file>